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305" r:id="rId3"/>
    <p:sldId id="263" r:id="rId4"/>
    <p:sldId id="307" r:id="rId5"/>
    <p:sldId id="306" r:id="rId6"/>
    <p:sldId id="310" r:id="rId7"/>
    <p:sldId id="309" r:id="rId8"/>
    <p:sldId id="308" r:id="rId9"/>
    <p:sldId id="314" r:id="rId10"/>
    <p:sldId id="297" r:id="rId11"/>
    <p:sldId id="303" r:id="rId12"/>
    <p:sldId id="311" r:id="rId13"/>
    <p:sldId id="313" r:id="rId14"/>
    <p:sldId id="312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7169FF"/>
    <a:srgbClr val="FF3F3F"/>
    <a:srgbClr val="FFFFA5"/>
    <a:srgbClr val="FFFF7F"/>
    <a:srgbClr val="F78DFF"/>
    <a:srgbClr val="00FFFF"/>
    <a:srgbClr val="FFA0A1"/>
    <a:srgbClr val="1924A5"/>
    <a:srgbClr val="FF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6" autoAdjust="0"/>
    <p:restoredTop sz="98983" autoAdjust="0"/>
  </p:normalViewPr>
  <p:slideViewPr>
    <p:cSldViewPr snapToGrid="0" snapToObjects="1">
      <p:cViewPr varScale="1">
        <p:scale>
          <a:sx n="138" d="100"/>
          <a:sy n="138" d="100"/>
        </p:scale>
        <p:origin x="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CE0E-AF91-144B-80FD-342E18D26EBB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ECA13-4C03-6545-B275-C7198E5280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88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2AAD9-00EE-9949-81D1-95AE01D63632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BD43E-67D4-534A-8B9F-0CAC37272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545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SKA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241227"/>
            <a:ext cx="2041706" cy="2041706"/>
          </a:xfrm>
          <a:prstGeom prst="rect">
            <a:avLst/>
          </a:prstGeom>
        </p:spPr>
      </p:pic>
      <p:sp>
        <p:nvSpPr>
          <p:cNvPr id="9" name="正方形/長方形 8"/>
          <p:cNvSpPr/>
          <p:nvPr userDrawn="1"/>
        </p:nvSpPr>
        <p:spPr>
          <a:xfrm>
            <a:off x="2828524" y="5334183"/>
            <a:ext cx="5629675" cy="766461"/>
          </a:xfrm>
          <a:prstGeom prst="rect">
            <a:avLst/>
          </a:prstGeom>
          <a:solidFill>
            <a:srgbClr val="7169FF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85800" y="704778"/>
            <a:ext cx="7772400" cy="2475141"/>
          </a:xfrm>
          <a:prstGeom prst="rect">
            <a:avLst/>
          </a:prstGeom>
          <a:solidFill>
            <a:srgbClr val="FFA0A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704778"/>
            <a:ext cx="7772400" cy="2475141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kumimoji="1" lang="en-US" altLang="ja-JP" dirty="0"/>
              <a:t>44PT</a:t>
            </a:r>
            <a:r>
              <a:rPr kumimoji="1" lang="ja-JP" altLang="en-US" dirty="0"/>
              <a:t>ボールド左寄せ</a:t>
            </a:r>
            <a:br>
              <a:rPr kumimoji="1" lang="en-US" altLang="ja-JP" dirty="0"/>
            </a:br>
            <a:r>
              <a:rPr kumimoji="1" lang="ja-JP" altLang="en-US" dirty="0"/>
              <a:t>講演タイトル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828525" y="3241227"/>
            <a:ext cx="5629676" cy="203369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講演者氏名と所属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828524" y="5735519"/>
            <a:ext cx="5629675" cy="365125"/>
          </a:xfrm>
        </p:spPr>
        <p:txBody>
          <a:bodyPr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r>
              <a:rPr lang="ja-JP" altLang="en-US"/>
              <a:t>日時（ヘッダー）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28524" y="5344989"/>
            <a:ext cx="5629676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講演会議名と会場（フッター）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880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SKA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" y="3656807"/>
            <a:ext cx="1615399" cy="1615399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2438882" y="3656806"/>
            <a:ext cx="6055832" cy="1615399"/>
          </a:xfrm>
          <a:prstGeom prst="rect">
            <a:avLst/>
          </a:prstGeom>
          <a:solidFill>
            <a:srgbClr val="7169FF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22313" y="2294732"/>
            <a:ext cx="7772399" cy="1362074"/>
          </a:xfrm>
          <a:prstGeom prst="rect">
            <a:avLst/>
          </a:prstGeom>
          <a:solidFill>
            <a:srgbClr val="FFA0A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22313" y="2294731"/>
            <a:ext cx="7197762" cy="1362075"/>
          </a:xfrm>
        </p:spPr>
        <p:txBody>
          <a:bodyPr anchor="t">
            <a:noAutofit/>
          </a:bodyPr>
          <a:lstStyle>
            <a:lvl1pPr algn="ctr">
              <a:defRPr sz="4400" b="1" cap="all"/>
            </a:lvl1pPr>
          </a:lstStyle>
          <a:p>
            <a:r>
              <a:rPr kumimoji="1" lang="en-US" altLang="ja-JP" dirty="0"/>
              <a:t>44PT</a:t>
            </a:r>
            <a:r>
              <a:rPr kumimoji="1" lang="ja-JP" altLang="en-US" dirty="0"/>
              <a:t>ボールド中央</a:t>
            </a:r>
            <a:br>
              <a:rPr kumimoji="1" lang="en-US" altLang="ja-JP" dirty="0"/>
            </a:br>
            <a:r>
              <a:rPr kumimoji="1" lang="ja-JP" altLang="en-US" dirty="0"/>
              <a:t>章題名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2438882" y="3656806"/>
            <a:ext cx="6055831" cy="1615399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補足事項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日時（ヘッダー）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講演会議名と会場（フッター）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920075" y="2294733"/>
            <a:ext cx="574638" cy="1362074"/>
          </a:xfrm>
        </p:spPr>
        <p:txBody>
          <a:bodyPr/>
          <a:lstStyle>
            <a:lvl1pPr>
              <a:defRPr sz="2800"/>
            </a:lvl1pPr>
          </a:lstStyle>
          <a:p>
            <a:fld id="{3695F8C0-ED27-C542-8F73-353495E023D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9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1370969" y="170975"/>
            <a:ext cx="7549088" cy="1047073"/>
          </a:xfrm>
          <a:prstGeom prst="rect">
            <a:avLst/>
          </a:prstGeom>
          <a:solidFill>
            <a:srgbClr val="FFA0A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70969" y="170975"/>
            <a:ext cx="6974448" cy="1047073"/>
          </a:xfrm>
        </p:spPr>
        <p:txBody>
          <a:bodyPr/>
          <a:lstStyle/>
          <a:p>
            <a:r>
              <a:rPr kumimoji="1" lang="en-US" altLang="ja-JP" dirty="0"/>
              <a:t>36PT</a:t>
            </a:r>
            <a:r>
              <a:rPr kumimoji="1" lang="ja-JP" altLang="en-US" dirty="0"/>
              <a:t>ボールド左寄せ</a:t>
            </a:r>
            <a:br>
              <a:rPr kumimoji="1" lang="en-US" altLang="ja-JP" dirty="0"/>
            </a:br>
            <a:r>
              <a:rPr kumimoji="1" lang="en-US" altLang="ja-JP" dirty="0"/>
              <a:t>2</a:t>
            </a:r>
            <a:r>
              <a:rPr kumimoji="1" lang="ja-JP" altLang="en-US" dirty="0"/>
              <a:t>段組み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Wingdings" charset="2"/>
              <a:buChar char="v"/>
              <a:defRPr sz="2800" b="1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kumimoji="1" lang="en-US" altLang="ja-JP" dirty="0"/>
              <a:t>28PT</a:t>
            </a:r>
            <a:r>
              <a:rPr kumimoji="1" lang="ja-JP" altLang="en-US" dirty="0"/>
              <a:t>ボールド左寄せ</a:t>
            </a:r>
          </a:p>
          <a:p>
            <a:pPr lvl="1"/>
            <a:r>
              <a:rPr kumimoji="1" lang="en-US" altLang="ja-JP" dirty="0"/>
              <a:t>24PT</a:t>
            </a:r>
            <a:r>
              <a:rPr kumimoji="1" lang="ja-JP" altLang="en-US" dirty="0"/>
              <a:t>標準</a:t>
            </a:r>
          </a:p>
          <a:p>
            <a:pPr lvl="2"/>
            <a:r>
              <a:rPr kumimoji="1" lang="en-US" altLang="ja-JP" dirty="0"/>
              <a:t>22PT</a:t>
            </a:r>
            <a:r>
              <a:rPr kumimoji="1" lang="ja-JP" altLang="en-US" dirty="0"/>
              <a:t>標準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日時（ヘッダー）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講演会議名と会場（フッター）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695F8C0-ED27-C542-8F73-353495E023D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3" name="図 12" descr="SKA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40" y="166939"/>
            <a:ext cx="1051109" cy="105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1370969" y="170975"/>
            <a:ext cx="7549088" cy="1047073"/>
          </a:xfrm>
          <a:prstGeom prst="rect">
            <a:avLst/>
          </a:prstGeom>
          <a:solidFill>
            <a:srgbClr val="FFA0A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70969" y="170975"/>
            <a:ext cx="6974448" cy="1047073"/>
          </a:xfrm>
        </p:spPr>
        <p:txBody>
          <a:bodyPr/>
          <a:lstStyle/>
          <a:p>
            <a:r>
              <a:rPr kumimoji="1" lang="en-US" altLang="ja-JP" dirty="0"/>
              <a:t>36PT</a:t>
            </a:r>
            <a:r>
              <a:rPr kumimoji="1" lang="ja-JP" altLang="en-US" dirty="0"/>
              <a:t>ボールド左寄せ</a:t>
            </a:r>
            <a:br>
              <a:rPr kumimoji="1" lang="en-US" altLang="ja-JP" dirty="0"/>
            </a:br>
            <a:r>
              <a:rPr kumimoji="1" lang="en-US" altLang="ja-JP" dirty="0"/>
              <a:t>2</a:t>
            </a:r>
            <a:r>
              <a:rPr kumimoji="1" lang="ja-JP" altLang="en-US" dirty="0"/>
              <a:t>段組み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18841" y="1334670"/>
            <a:ext cx="4355865" cy="4791493"/>
          </a:xfrm>
        </p:spPr>
        <p:txBody>
          <a:bodyPr/>
          <a:lstStyle>
            <a:lvl1pPr marL="342900" indent="-342900">
              <a:buFont typeface="Wingdings" charset="2"/>
              <a:buChar char="v"/>
              <a:defRPr sz="2800" b="1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kumimoji="1" lang="en-US" altLang="ja-JP" dirty="0"/>
              <a:t>28PT</a:t>
            </a:r>
            <a:r>
              <a:rPr kumimoji="1" lang="ja-JP" altLang="en-US" dirty="0"/>
              <a:t>ボールド左寄せ</a:t>
            </a:r>
          </a:p>
          <a:p>
            <a:pPr lvl="1"/>
            <a:r>
              <a:rPr kumimoji="1" lang="en-US" altLang="ja-JP" dirty="0"/>
              <a:t>24PT</a:t>
            </a:r>
            <a:r>
              <a:rPr kumimoji="1" lang="ja-JP" altLang="en-US" dirty="0"/>
              <a:t>標準</a:t>
            </a:r>
          </a:p>
          <a:p>
            <a:pPr lvl="2"/>
            <a:r>
              <a:rPr kumimoji="1" lang="en-US" altLang="ja-JP" dirty="0"/>
              <a:t>22PT</a:t>
            </a:r>
            <a:r>
              <a:rPr kumimoji="1" lang="ja-JP" altLang="en-US" dirty="0"/>
              <a:t>標準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日時（ヘッダー）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講演会議名と会場（フッター）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695F8C0-ED27-C542-8F73-353495E023D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3" hasCustomPrompt="1"/>
          </p:nvPr>
        </p:nvSpPr>
        <p:spPr>
          <a:xfrm>
            <a:off x="4575175" y="1334670"/>
            <a:ext cx="4344988" cy="4791493"/>
          </a:xfrm>
        </p:spPr>
        <p:txBody>
          <a:bodyPr/>
          <a:lstStyle>
            <a:lvl1pPr>
              <a:defRPr sz="2800" b="1" i="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kumimoji="1" lang="en-US" altLang="ja-JP" dirty="0"/>
              <a:t>28PT</a:t>
            </a:r>
            <a:r>
              <a:rPr kumimoji="1" lang="ja-JP" altLang="en-US" dirty="0"/>
              <a:t>ボールド左寄せ</a:t>
            </a:r>
          </a:p>
          <a:p>
            <a:pPr lvl="1"/>
            <a:r>
              <a:rPr kumimoji="1" lang="en-US" altLang="ja-JP" dirty="0"/>
              <a:t>24PT</a:t>
            </a:r>
            <a:r>
              <a:rPr kumimoji="1" lang="ja-JP" altLang="en-US" dirty="0"/>
              <a:t>標準</a:t>
            </a:r>
          </a:p>
          <a:p>
            <a:pPr lvl="2"/>
            <a:r>
              <a:rPr kumimoji="1" lang="en-US" altLang="ja-JP" dirty="0"/>
              <a:t>22PT</a:t>
            </a:r>
            <a:r>
              <a:rPr kumimoji="1" lang="ja-JP" altLang="en-US" dirty="0"/>
              <a:t>標準</a:t>
            </a:r>
          </a:p>
        </p:txBody>
      </p:sp>
      <p:pic>
        <p:nvPicPr>
          <p:cNvPr id="11" name="図 10" descr="SKA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40" y="166939"/>
            <a:ext cx="1051109" cy="105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1370969" y="170975"/>
            <a:ext cx="7549088" cy="1047073"/>
          </a:xfrm>
          <a:prstGeom prst="rect">
            <a:avLst/>
          </a:prstGeom>
          <a:solidFill>
            <a:srgbClr val="FFA0A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70969" y="170975"/>
            <a:ext cx="6974448" cy="1047073"/>
          </a:xfrm>
        </p:spPr>
        <p:txBody>
          <a:bodyPr/>
          <a:lstStyle/>
          <a:p>
            <a:r>
              <a:rPr kumimoji="1" lang="en-US" altLang="ja-JP" dirty="0"/>
              <a:t>36PT</a:t>
            </a:r>
            <a:r>
              <a:rPr kumimoji="1" lang="ja-JP" altLang="en-US" dirty="0"/>
              <a:t>ボールド左寄せ</a:t>
            </a:r>
            <a:br>
              <a:rPr kumimoji="1" lang="en-US" altLang="ja-JP" dirty="0"/>
            </a:br>
            <a:r>
              <a:rPr kumimoji="1" lang="en-US" altLang="ja-JP" dirty="0"/>
              <a:t>2</a:t>
            </a:r>
            <a:r>
              <a:rPr kumimoji="1" lang="ja-JP" altLang="en-US" dirty="0"/>
              <a:t>段組み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日時（ヘッダー）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講演会議名と会場（フッター）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695F8C0-ED27-C542-8F73-353495E023D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" name="図 9" descr="SKA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40" y="166939"/>
            <a:ext cx="1051109" cy="105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7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日時（ヘッダー）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講演会議名と会場（フッター）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695F8C0-ED27-C542-8F73-353495E023D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64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370969" y="170975"/>
            <a:ext cx="6974448" cy="1047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36PT</a:t>
            </a:r>
            <a:r>
              <a:rPr kumimoji="1" lang="ja-JP" altLang="en-US" dirty="0"/>
              <a:t>ボールド左寄せ</a:t>
            </a:r>
            <a:br>
              <a:rPr kumimoji="1" lang="en-US" altLang="ja-JP" dirty="0"/>
            </a:br>
            <a:r>
              <a:rPr kumimoji="1" lang="ja-JP" altLang="en-US" dirty="0"/>
              <a:t>二段組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18841" y="1334670"/>
            <a:ext cx="8701215" cy="4791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28PT</a:t>
            </a:r>
            <a:r>
              <a:rPr kumimoji="1" lang="ja-JP" altLang="en-US" dirty="0"/>
              <a:t>ボールド左寄せ</a:t>
            </a:r>
          </a:p>
          <a:p>
            <a:pPr lvl="1"/>
            <a:r>
              <a:rPr kumimoji="1" lang="en-US" altLang="ja-JP" dirty="0"/>
              <a:t>24PT</a:t>
            </a:r>
            <a:r>
              <a:rPr kumimoji="1" lang="ja-JP" altLang="en-US" dirty="0"/>
              <a:t>標準</a:t>
            </a:r>
          </a:p>
          <a:p>
            <a:pPr lvl="2"/>
            <a:r>
              <a:rPr kumimoji="1" lang="en-US" altLang="ja-JP" dirty="0"/>
              <a:t>22PT</a:t>
            </a:r>
            <a:r>
              <a:rPr kumimoji="1" lang="ja-JP" altLang="en-US" dirty="0"/>
              <a:t>標準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" y="6492875"/>
            <a:ext cx="2832067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日時（ヘッダー）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963416" y="6492875"/>
            <a:ext cx="418058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/>
              <a:t>講演会議名と会場（フッター）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45418" y="168416"/>
            <a:ext cx="574638" cy="104707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000">
                <a:solidFill>
                  <a:schemeClr val="accent6"/>
                </a:solidFill>
              </a:defRPr>
            </a:lvl1pPr>
          </a:lstStyle>
          <a:p>
            <a:fld id="{3695F8C0-ED27-C542-8F73-353495E023D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12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4" r:id="rId5"/>
    <p:sldLayoutId id="2147483655" r:id="rId6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v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28524" y="3382290"/>
            <a:ext cx="5696911" cy="186295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kumimoji="1" lang="ja-JP" altLang="en-US" sz="3900" b="1"/>
              <a:t>今井</a:t>
            </a:r>
            <a:r>
              <a:rPr kumimoji="1" lang="en-US" altLang="ja-JP" sz="3900" b="1" dirty="0"/>
              <a:t> </a:t>
            </a:r>
            <a:r>
              <a:rPr kumimoji="1" lang="ja-JP" altLang="en-US" sz="3900" b="1"/>
              <a:t>裕</a:t>
            </a:r>
            <a:endParaRPr kumimoji="1" lang="en-US" altLang="ja-JP" sz="3900" b="1" dirty="0"/>
          </a:p>
          <a:p>
            <a:pPr algn="r">
              <a:spcBef>
                <a:spcPts val="0"/>
              </a:spcBef>
            </a:pPr>
            <a:r>
              <a:rPr lang="ja-JP" altLang="en-US"/>
              <a:t>鹿児島大学</a:t>
            </a:r>
            <a:endParaRPr lang="en-US" altLang="ja-JP" dirty="0"/>
          </a:p>
          <a:p>
            <a:pPr algn="r">
              <a:spcBef>
                <a:spcPts val="0"/>
              </a:spcBef>
            </a:pPr>
            <a:r>
              <a:rPr lang="ja-JP" altLang="en-US"/>
              <a:t>理工学研究科附属天の川研究センター</a:t>
            </a:r>
            <a:endParaRPr lang="en-US" altLang="ja-JP" dirty="0"/>
          </a:p>
          <a:p>
            <a:pPr algn="r">
              <a:spcBef>
                <a:spcPts val="0"/>
              </a:spcBef>
            </a:pPr>
            <a:r>
              <a:rPr lang="ja-JP" altLang="en-US"/>
              <a:t>　　　　　　　　総合教育機構共通教育センター</a:t>
            </a:r>
            <a:endParaRPr lang="en-US" altLang="ja-JP" dirty="0"/>
          </a:p>
          <a:p>
            <a:pPr algn="r">
              <a:spcBef>
                <a:spcPts val="0"/>
              </a:spcBef>
            </a:pPr>
            <a:endParaRPr lang="en-US" altLang="ja-JP" dirty="0"/>
          </a:p>
          <a:p>
            <a:pPr algn="r">
              <a:spcBef>
                <a:spcPts val="0"/>
              </a:spcBef>
            </a:pPr>
            <a:r>
              <a:rPr lang="en-US" altLang="ja-JP" sz="3400" dirty="0"/>
              <a:t>SKA-JP SKA-VLBI sub-Working Group</a:t>
            </a:r>
            <a:endParaRPr lang="ja-JP" altLang="en-US" sz="3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7608" y="1244601"/>
            <a:ext cx="7690591" cy="1540932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b="0"/>
              <a:t>天の川銀河におけるバルジ・巨大ブラックホール共進化解明に資する</a:t>
            </a:r>
            <a:r>
              <a:rPr lang="en" altLang="ja-JP" sz="3200" b="0" dirty="0"/>
              <a:t>VLBI</a:t>
            </a:r>
            <a:r>
              <a:rPr lang="ja-JP" altLang="en-US" sz="3200" b="0"/>
              <a:t>アストロメトリ</a:t>
            </a:r>
            <a:endParaRPr kumimoji="1" lang="ja-JP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935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3932" y="199972"/>
            <a:ext cx="7403387" cy="881048"/>
          </a:xfrm>
        </p:spPr>
        <p:txBody>
          <a:bodyPr>
            <a:noAutofit/>
          </a:bodyPr>
          <a:lstStyle/>
          <a:p>
            <a:r>
              <a:rPr kumimoji="1" lang="en-US" altLang="ja-JP" sz="3200" b="0" dirty="0"/>
              <a:t>SKA1</a:t>
            </a:r>
            <a:r>
              <a:rPr kumimoji="1" lang="ja-JP" altLang="en-US" sz="3200" b="0"/>
              <a:t>時代の小型</a:t>
            </a:r>
            <a:r>
              <a:rPr kumimoji="1" lang="en-US" altLang="ja-JP" sz="3200" b="0" dirty="0"/>
              <a:t>JASMINE</a:t>
            </a:r>
            <a:r>
              <a:rPr kumimoji="1" lang="ja-JP" altLang="en-US" sz="3200" b="0"/>
              <a:t>計画とのコラボ</a:t>
            </a:r>
            <a:endParaRPr kumimoji="1" lang="ja-JP" altLang="en-US" sz="2800" b="0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36324" y="267804"/>
            <a:ext cx="683732" cy="935932"/>
          </a:xfrm>
        </p:spPr>
        <p:txBody>
          <a:bodyPr/>
          <a:lstStyle/>
          <a:p>
            <a:fld id="{3695F8C0-ED27-C542-8F73-353495E023D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22" name="日付プレースホルダー 3">
            <a:extLst>
              <a:ext uri="{FF2B5EF4-FFF2-40B4-BE49-F238E27FC236}">
                <a16:creationId xmlns:a16="http://schemas.microsoft.com/office/drawing/2014/main" id="{A32F54B9-8A4F-1340-9BC4-F6A0BB64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92875"/>
            <a:ext cx="2832067" cy="365125"/>
          </a:xfrm>
        </p:spPr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23" name="フッター プレースホルダー 4">
            <a:extLst>
              <a:ext uri="{FF2B5EF4-FFF2-40B4-BE49-F238E27FC236}">
                <a16:creationId xmlns:a16="http://schemas.microsoft.com/office/drawing/2014/main" id="{CBFED480-338E-9743-9A9C-7BA40523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3416" y="6492875"/>
            <a:ext cx="4180584" cy="365125"/>
          </a:xfrm>
        </p:spPr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A7C73CC-D665-2F4C-BE55-0E593E43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028" y="1405466"/>
            <a:ext cx="4458028" cy="412326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D67198-9ED5-354F-8176-F77405D37B66}"/>
              </a:ext>
            </a:extLst>
          </p:cNvPr>
          <p:cNvSpPr txBox="1"/>
          <p:nvPr/>
        </p:nvSpPr>
        <p:spPr>
          <a:xfrm>
            <a:off x="5768741" y="554579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小型</a:t>
            </a:r>
            <a:r>
              <a:rPr kumimoji="1" lang="en-US" altLang="ja-JP" dirty="0"/>
              <a:t>JASMINE</a:t>
            </a:r>
            <a:r>
              <a:rPr lang="ja-JP" altLang="en-US"/>
              <a:t>測量領域</a:t>
            </a:r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3A9B94B-FE40-DA4F-AF32-72D0B5F8C567}"/>
              </a:ext>
            </a:extLst>
          </p:cNvPr>
          <p:cNvSpPr/>
          <p:nvPr/>
        </p:nvSpPr>
        <p:spPr>
          <a:xfrm>
            <a:off x="8920056" y="1405466"/>
            <a:ext cx="223944" cy="4123268"/>
          </a:xfrm>
          <a:prstGeom prst="rect">
            <a:avLst/>
          </a:prstGeom>
          <a:solidFill>
            <a:srgbClr val="FFF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C17732-7B03-2C48-8BD6-FA1E3089C870}"/>
              </a:ext>
            </a:extLst>
          </p:cNvPr>
          <p:cNvSpPr/>
          <p:nvPr/>
        </p:nvSpPr>
        <p:spPr>
          <a:xfrm>
            <a:off x="4462028" y="4817532"/>
            <a:ext cx="363972" cy="711201"/>
          </a:xfrm>
          <a:prstGeom prst="rect">
            <a:avLst/>
          </a:prstGeom>
          <a:solidFill>
            <a:srgbClr val="FFF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0EB1CA8-4FC7-4B4B-97BB-4EF72F705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23" y="1498599"/>
            <a:ext cx="4218581" cy="409786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832CCE-7A31-C046-B1A7-2C05A8E301DD}"/>
              </a:ext>
            </a:extLst>
          </p:cNvPr>
          <p:cNvSpPr txBox="1"/>
          <p:nvPr/>
        </p:nvSpPr>
        <p:spPr>
          <a:xfrm>
            <a:off x="93133" y="5610224"/>
            <a:ext cx="479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1612 MHz OH</a:t>
            </a:r>
            <a:r>
              <a:rPr kumimoji="1" lang="ja-JP" altLang="en-US"/>
              <a:t>メーザー源</a:t>
            </a:r>
            <a:r>
              <a:rPr kumimoji="1" lang="en-US" altLang="ja-JP" dirty="0"/>
              <a:t> </a:t>
            </a:r>
            <a:r>
              <a:rPr kumimoji="1" lang="ja-JP" altLang="en-US"/>
              <a:t>（</a:t>
            </a:r>
            <a:r>
              <a:rPr kumimoji="1" lang="en-US" altLang="ja-JP" dirty="0"/>
              <a:t>155</a:t>
            </a:r>
            <a:r>
              <a:rPr kumimoji="1" lang="ja-JP" altLang="en-US"/>
              <a:t>個）</a:t>
            </a:r>
            <a:endParaRPr kumimoji="1" lang="en-US" altLang="ja-JP" dirty="0"/>
          </a:p>
          <a:p>
            <a:pPr algn="ctr"/>
            <a:r>
              <a:rPr lang="ja-JP" altLang="en-US"/>
              <a:t>（</a:t>
            </a:r>
            <a:r>
              <a:rPr lang="en-US" altLang="ja-JP" dirty="0"/>
              <a:t>1000</a:t>
            </a:r>
            <a:r>
              <a:rPr lang="ja-JP" altLang="en-US"/>
              <a:t>万年</a:t>
            </a:r>
            <a:r>
              <a:rPr lang="en-US" altLang="ja-JP" dirty="0"/>
              <a:t>—</a:t>
            </a:r>
            <a:r>
              <a:rPr lang="ja-JP" altLang="en-US"/>
              <a:t>数億年前に生まれた星々）の</a:t>
            </a:r>
            <a:r>
              <a:rPr kumimoji="1" lang="ja-JP" altLang="en-US"/>
              <a:t>分布</a:t>
            </a:r>
            <a:endParaRPr kumimoji="1" lang="en-US" altLang="ja-JP" dirty="0"/>
          </a:p>
          <a:p>
            <a:pPr algn="ctr"/>
            <a:r>
              <a:rPr lang="en-US" altLang="ja-JP" dirty="0"/>
              <a:t>(</a:t>
            </a:r>
            <a:r>
              <a:rPr lang="en-US" altLang="ja-JP" dirty="0" err="1"/>
              <a:t>Sjouwerman</a:t>
            </a:r>
            <a:r>
              <a:rPr lang="en-US" altLang="ja-JP" dirty="0"/>
              <a:t> et al. 1998)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2111810-575A-A54D-B2E2-FA53F1C75C5D}"/>
              </a:ext>
            </a:extLst>
          </p:cNvPr>
          <p:cNvCxnSpPr>
            <a:cxnSpLocks/>
          </p:cNvCxnSpPr>
          <p:nvPr/>
        </p:nvCxnSpPr>
        <p:spPr>
          <a:xfrm>
            <a:off x="4360332" y="1938867"/>
            <a:ext cx="2659508" cy="945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577B417-71FA-7B48-9C74-6076C35E6210}"/>
              </a:ext>
            </a:extLst>
          </p:cNvPr>
          <p:cNvCxnSpPr>
            <a:cxnSpLocks/>
          </p:cNvCxnSpPr>
          <p:nvPr/>
        </p:nvCxnSpPr>
        <p:spPr>
          <a:xfrm flipV="1">
            <a:off x="4394200" y="3663407"/>
            <a:ext cx="2599267" cy="1154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AB8B5-3197-CE48-A495-28DF257206EA}"/>
              </a:ext>
            </a:extLst>
          </p:cNvPr>
          <p:cNvSpPr txBox="1"/>
          <p:nvPr/>
        </p:nvSpPr>
        <p:spPr>
          <a:xfrm>
            <a:off x="4890167" y="5952071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>
                <a:solidFill>
                  <a:srgbClr val="FF3F3F"/>
                </a:solidFill>
              </a:rPr>
              <a:t>天の川銀河における</a:t>
            </a:r>
            <a:endParaRPr kumimoji="1" lang="en-US" altLang="ja-JP" b="1" dirty="0">
              <a:solidFill>
                <a:srgbClr val="FF3F3F"/>
              </a:solidFill>
            </a:endParaRPr>
          </a:p>
          <a:p>
            <a:pPr algn="ctr"/>
            <a:r>
              <a:rPr kumimoji="1" lang="ja-JP" altLang="en-US" b="1">
                <a:solidFill>
                  <a:srgbClr val="FF3F3F"/>
                </a:solidFill>
              </a:rPr>
              <a:t>巨大ブラックホールとバルジの共進化の解明</a:t>
            </a: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CE466055-4273-B346-8E14-9F92CBD344F8}"/>
              </a:ext>
            </a:extLst>
          </p:cNvPr>
          <p:cNvSpPr/>
          <p:nvPr/>
        </p:nvSpPr>
        <p:spPr>
          <a:xfrm>
            <a:off x="7909512" y="4223342"/>
            <a:ext cx="648000" cy="648000"/>
          </a:xfrm>
          <a:prstGeom prst="ellipse">
            <a:avLst/>
          </a:prstGeom>
          <a:solidFill>
            <a:srgbClr val="7169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D1E642-137F-D341-BE69-BA8D7867DCE6}"/>
              </a:ext>
            </a:extLst>
          </p:cNvPr>
          <p:cNvSpPr txBox="1"/>
          <p:nvPr/>
        </p:nvSpPr>
        <p:spPr>
          <a:xfrm>
            <a:off x="7670851" y="3338806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7169FF"/>
                </a:solidFill>
              </a:rPr>
              <a:t>SKA-MID</a:t>
            </a:r>
          </a:p>
          <a:p>
            <a:pPr algn="ctr"/>
            <a:r>
              <a:rPr lang="en-US" altLang="ja-JP" b="1" dirty="0">
                <a:solidFill>
                  <a:srgbClr val="7169FF"/>
                </a:solidFill>
              </a:rPr>
              <a:t>Band-2</a:t>
            </a:r>
          </a:p>
          <a:p>
            <a:pPr algn="ctr"/>
            <a:r>
              <a:rPr kumimoji="1" lang="en-US" altLang="ja-JP" b="1" dirty="0">
                <a:solidFill>
                  <a:srgbClr val="7169FF"/>
                </a:solidFill>
              </a:rPr>
              <a:t>bea</a:t>
            </a:r>
            <a:r>
              <a:rPr lang="en-US" altLang="ja-JP" b="1" dirty="0">
                <a:solidFill>
                  <a:srgbClr val="7169FF"/>
                </a:solidFill>
              </a:rPr>
              <a:t>m</a:t>
            </a:r>
            <a:endParaRPr kumimoji="1" lang="ja-JP" altLang="en-US" b="1">
              <a:solidFill>
                <a:srgbClr val="716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370968" y="170975"/>
            <a:ext cx="6653223" cy="1047073"/>
          </a:xfrm>
        </p:spPr>
        <p:txBody>
          <a:bodyPr>
            <a:normAutofit/>
          </a:bodyPr>
          <a:lstStyle/>
          <a:p>
            <a:r>
              <a:rPr lang="en-US" altLang="ja-JP" sz="2800" b="0" dirty="0"/>
              <a:t>SKA1 Generic Sky Surveys </a:t>
            </a:r>
            <a:r>
              <a:rPr lang="ja-JP" altLang="en-US" sz="2800" b="0"/>
              <a:t>への相乗り</a:t>
            </a:r>
            <a:r>
              <a:rPr lang="en-US" altLang="ja-JP" sz="2800" b="0" dirty="0"/>
              <a:t>?</a:t>
            </a:r>
            <a:endParaRPr kumimoji="1" lang="ja-JP" altLang="en-US" sz="2800" b="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38666" y="1306446"/>
            <a:ext cx="8581390" cy="1985311"/>
          </a:xfrm>
        </p:spPr>
        <p:txBody>
          <a:bodyPr>
            <a:noAutofit/>
          </a:bodyPr>
          <a:lstStyle/>
          <a:p>
            <a:r>
              <a:rPr lang="en-US" altLang="ja-JP" sz="2400" b="0" dirty="0"/>
              <a:t>Band-2</a:t>
            </a:r>
            <a:r>
              <a:rPr lang="ja-JP" altLang="en-US" sz="2400" b="0"/>
              <a:t>で</a:t>
            </a:r>
            <a:r>
              <a:rPr lang="en-US" altLang="ja-JP" sz="2400" b="0" dirty="0"/>
              <a:t>Generic Sky Survey</a:t>
            </a:r>
            <a:r>
              <a:rPr lang="ja-JP" altLang="en-US" sz="2400" b="0"/>
              <a:t>の提案が必要</a:t>
            </a:r>
            <a:r>
              <a:rPr lang="en-US" altLang="ja-JP" sz="2400" b="0" dirty="0"/>
              <a:t>(</a:t>
            </a:r>
            <a:r>
              <a:rPr lang="ja-JP" altLang="en-US" sz="2400" b="0"/>
              <a:t>バルジの場合</a:t>
            </a:r>
            <a:r>
              <a:rPr lang="en-US" altLang="ja-JP" sz="2400" b="0" dirty="0"/>
              <a:t>)</a:t>
            </a:r>
          </a:p>
          <a:p>
            <a:r>
              <a:rPr kumimoji="1" lang="ja-JP" altLang="en-US" sz="2400" b="0"/>
              <a:t>パルサー、天の川銀河走査と相乗り</a:t>
            </a:r>
            <a:r>
              <a:rPr kumimoji="1" lang="en-US" altLang="ja-JP" sz="2400" b="0" dirty="0"/>
              <a:t>(</a:t>
            </a:r>
            <a:r>
              <a:rPr kumimoji="1" lang="ja-JP" altLang="en-US" sz="2400" b="0"/>
              <a:t>銀河系中心</a:t>
            </a:r>
            <a:r>
              <a:rPr kumimoji="1" lang="en-US" altLang="ja-JP" sz="2400" b="0" dirty="0"/>
              <a:t>)</a:t>
            </a:r>
          </a:p>
          <a:p>
            <a:r>
              <a:rPr lang="ja-JP" altLang="en-US" sz="2400" b="0"/>
              <a:t>小型</a:t>
            </a:r>
            <a:r>
              <a:rPr lang="en-US" altLang="ja-JP" sz="2400" b="0" dirty="0"/>
              <a:t>JASMINE</a:t>
            </a:r>
            <a:r>
              <a:rPr lang="ja-JP" altLang="en-US" sz="2400" b="0"/>
              <a:t>とのコラボだけならば独自に提案可能</a:t>
            </a:r>
            <a:endParaRPr lang="en-US" altLang="ja-JP" sz="2400" b="0" dirty="0"/>
          </a:p>
          <a:p>
            <a:pPr lvl="1"/>
            <a:r>
              <a:rPr kumimoji="1" lang="en-US" altLang="ja-JP" sz="2000" b="0" dirty="0"/>
              <a:t>12</a:t>
            </a:r>
            <a:r>
              <a:rPr kumimoji="1" lang="ja-JP" altLang="en-US" sz="2000" b="0"/>
              <a:t>視野</a:t>
            </a:r>
            <a:r>
              <a:rPr kumimoji="1" lang="en-US" altLang="ja-JP" sz="2000" b="0" dirty="0"/>
              <a:t>×10</a:t>
            </a:r>
            <a:r>
              <a:rPr kumimoji="1" lang="ja-JP" altLang="en-US" sz="2000" b="0"/>
              <a:t>回</a:t>
            </a:r>
            <a:r>
              <a:rPr lang="en-US" altLang="ja-JP" sz="2000" dirty="0"/>
              <a:t> x 2</a:t>
            </a:r>
            <a:r>
              <a:rPr lang="ja-JP" altLang="en-US" sz="2000"/>
              <a:t>時間</a:t>
            </a:r>
            <a:r>
              <a:rPr lang="en-US" altLang="ja-JP" sz="2000" dirty="0"/>
              <a:t> = 240</a:t>
            </a:r>
            <a:r>
              <a:rPr lang="ja-JP" altLang="en-US" sz="2000"/>
              <a:t>時間</a:t>
            </a:r>
            <a:r>
              <a:rPr lang="en-US" altLang="ja-JP" sz="2000" dirty="0"/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n-US" altLang="ja-JP" dirty="0">
                <a:sym typeface="Wingdings" pitchFamily="2" charset="2"/>
              </a:rPr>
              <a:t> ~400 OH</a:t>
            </a:r>
            <a:r>
              <a:rPr lang="ja-JP" altLang="en-US">
                <a:sym typeface="Wingdings" pitchFamily="2" charset="2"/>
              </a:rPr>
              <a:t>メーザー源</a:t>
            </a:r>
            <a:endParaRPr kumimoji="1" lang="en-US" altLang="ja-JP" sz="2000" b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81110" y="168416"/>
            <a:ext cx="638946" cy="1047073"/>
          </a:xfrm>
        </p:spPr>
        <p:txBody>
          <a:bodyPr/>
          <a:lstStyle/>
          <a:p>
            <a:fld id="{3695F8C0-ED27-C542-8F73-353495E023D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2" name="図 1" descr="スクリーンショット 2016-03-08 21.3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" y="3453290"/>
            <a:ext cx="8215532" cy="287805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440947" y="4605605"/>
            <a:ext cx="1723549" cy="167781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ja-JP" altLang="en-US" sz="2400" b="1" dirty="0">
                <a:solidFill>
                  <a:srgbClr val="0000FF"/>
                </a:solidFill>
              </a:rPr>
              <a:t>全天</a:t>
            </a:r>
            <a:endParaRPr lang="en-US" altLang="ja-JP" sz="2400" b="1" dirty="0">
              <a:solidFill>
                <a:srgbClr val="0000FF"/>
              </a:solidFill>
            </a:endParaRPr>
          </a:p>
          <a:p>
            <a:pPr>
              <a:lnSpc>
                <a:spcPts val="3100"/>
              </a:lnSpc>
            </a:pPr>
            <a:r>
              <a:rPr kumimoji="1" lang="ja-JP" altLang="en-US" sz="2400" b="1" dirty="0">
                <a:solidFill>
                  <a:srgbClr val="0000FF"/>
                </a:solidFill>
              </a:rPr>
              <a:t>深宇宙</a:t>
            </a:r>
            <a:endParaRPr kumimoji="1" lang="en-US" altLang="ja-JP" sz="2400" b="1" dirty="0">
              <a:solidFill>
                <a:srgbClr val="0000FF"/>
              </a:solidFill>
            </a:endParaRPr>
          </a:p>
          <a:p>
            <a:pPr>
              <a:lnSpc>
                <a:spcPts val="3100"/>
              </a:lnSpc>
            </a:pPr>
            <a:r>
              <a:rPr kumimoji="1" lang="ja-JP" altLang="en-US" sz="2400" b="1" dirty="0">
                <a:solidFill>
                  <a:srgbClr val="0000FF"/>
                </a:solidFill>
              </a:rPr>
              <a:t>宇宙初期</a:t>
            </a:r>
            <a:endParaRPr kumimoji="1" lang="en-US" altLang="ja-JP" sz="2400" b="1" dirty="0">
              <a:solidFill>
                <a:srgbClr val="0000FF"/>
              </a:solidFill>
            </a:endParaRPr>
          </a:p>
          <a:p>
            <a:pPr>
              <a:lnSpc>
                <a:spcPts val="3100"/>
              </a:lnSpc>
            </a:pPr>
            <a:r>
              <a:rPr lang="ja-JP" altLang="en-US" sz="2400" b="1" dirty="0">
                <a:solidFill>
                  <a:srgbClr val="FF00FF"/>
                </a:solidFill>
              </a:rPr>
              <a:t>天の川銀河</a:t>
            </a:r>
            <a:endParaRPr kumimoji="1" lang="en-US" altLang="ja-JP" sz="2400" b="1" dirty="0">
              <a:solidFill>
                <a:srgbClr val="FF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8069" y="6314621"/>
            <a:ext cx="385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SKA-SCI-GSR-001 (R. Braun 2016)</a:t>
            </a:r>
            <a:endParaRPr kumimoji="1" lang="ja-JP" altLang="en-US" dirty="0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352FC76E-FFA7-C645-A1A5-139BA1CB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92875"/>
            <a:ext cx="2832067" cy="365125"/>
          </a:xfrm>
        </p:spPr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87A58C33-F754-C641-814B-6B5CB28D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3416" y="6492875"/>
            <a:ext cx="4180584" cy="365125"/>
          </a:xfrm>
        </p:spPr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10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9CF0C2FF-E524-CA42-B7B6-DCE5F1EA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10" y="1250946"/>
            <a:ext cx="4477778" cy="346933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E8A0D0E-2A39-5E49-98A8-83371A090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" y="3279320"/>
            <a:ext cx="4378037" cy="33961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6032" y="220594"/>
            <a:ext cx="7504024" cy="610679"/>
          </a:xfrm>
        </p:spPr>
        <p:txBody>
          <a:bodyPr>
            <a:noAutofit/>
          </a:bodyPr>
          <a:lstStyle/>
          <a:p>
            <a:r>
              <a:rPr lang="en-US" altLang="ja-JP" sz="2800" b="0" dirty="0"/>
              <a:t>Ultra Light Dark Matter Model </a:t>
            </a:r>
            <a:r>
              <a:rPr lang="en-US" altLang="ja-JP" sz="2400" b="0" dirty="0"/>
              <a:t>(</a:t>
            </a:r>
            <a:r>
              <a:rPr lang="en-US" altLang="ja-JP" sz="2400" b="0" dirty="0" err="1"/>
              <a:t>Toguz</a:t>
            </a:r>
            <a:r>
              <a:rPr lang="en-US" altLang="ja-JP" sz="2400" b="0" dirty="0"/>
              <a:t> et al. 2020)</a:t>
            </a:r>
            <a:endParaRPr kumimoji="1" lang="ja-JP" altLang="en-US" sz="2400" b="0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36324" y="267804"/>
            <a:ext cx="683732" cy="935932"/>
          </a:xfrm>
        </p:spPr>
        <p:txBody>
          <a:bodyPr/>
          <a:lstStyle/>
          <a:p>
            <a:fld id="{3695F8C0-ED27-C542-8F73-353495E023D6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22" name="日付プレースホルダー 3">
            <a:extLst>
              <a:ext uri="{FF2B5EF4-FFF2-40B4-BE49-F238E27FC236}">
                <a16:creationId xmlns:a16="http://schemas.microsoft.com/office/drawing/2014/main" id="{A32F54B9-8A4F-1340-9BC4-F6A0BB64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92875"/>
            <a:ext cx="2832067" cy="365125"/>
          </a:xfrm>
        </p:spPr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832CCE-7A31-C046-B1A7-2C05A8E301DD}"/>
              </a:ext>
            </a:extLst>
          </p:cNvPr>
          <p:cNvSpPr txBox="1"/>
          <p:nvPr/>
        </p:nvSpPr>
        <p:spPr>
          <a:xfrm>
            <a:off x="447964" y="1841881"/>
            <a:ext cx="372225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Sgr</a:t>
            </a:r>
            <a:r>
              <a:rPr kumimoji="1" lang="en-US" altLang="ja-JP" sz="2400" dirty="0"/>
              <a:t> A*</a:t>
            </a:r>
            <a:r>
              <a:rPr kumimoji="1" lang="ja-JP" altLang="en-US" sz="2400"/>
              <a:t>から</a:t>
            </a:r>
            <a:endParaRPr kumimoji="1" lang="en-US" altLang="ja-JP" sz="2400" dirty="0"/>
          </a:p>
          <a:p>
            <a:pPr algn="ctr"/>
            <a:r>
              <a:rPr kumimoji="1" lang="en-US" altLang="ja-JP" sz="2400" dirty="0"/>
              <a:t>10—100 pc </a:t>
            </a:r>
            <a:r>
              <a:rPr kumimoji="1" lang="ja-JP" altLang="en-US" sz="2400"/>
              <a:t>付近</a:t>
            </a:r>
            <a:endParaRPr lang="en-US" altLang="ja-JP" sz="2400" dirty="0"/>
          </a:p>
          <a:p>
            <a:pPr algn="ctr"/>
            <a:r>
              <a:rPr kumimoji="1" lang="ja-JP" altLang="en-US" sz="2400"/>
              <a:t>までの総質量の把握が鍵</a:t>
            </a:r>
            <a:endParaRPr kumimoji="1" lang="en-US" altLang="ja-JP" sz="2400" dirty="0"/>
          </a:p>
        </p:txBody>
      </p:sp>
      <p:sp>
        <p:nvSpPr>
          <p:cNvPr id="23" name="フッター プレースホルダー 4">
            <a:extLst>
              <a:ext uri="{FF2B5EF4-FFF2-40B4-BE49-F238E27FC236}">
                <a16:creationId xmlns:a16="http://schemas.microsoft.com/office/drawing/2014/main" id="{CBFED480-338E-9743-9A9C-7BA40523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3416" y="6492875"/>
            <a:ext cx="4180584" cy="365125"/>
          </a:xfrm>
        </p:spPr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99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6032" y="220594"/>
            <a:ext cx="7504024" cy="610679"/>
          </a:xfrm>
        </p:spPr>
        <p:txBody>
          <a:bodyPr>
            <a:noAutofit/>
          </a:bodyPr>
          <a:lstStyle/>
          <a:p>
            <a:r>
              <a:rPr lang="en-US" altLang="ja-JP" sz="2800" b="0" dirty="0"/>
              <a:t>Fuzzy </a:t>
            </a:r>
            <a:r>
              <a:rPr lang="en-US" altLang="ja-JP" sz="2400" b="0" dirty="0"/>
              <a:t>(ultra light) </a:t>
            </a:r>
            <a:r>
              <a:rPr lang="en-US" altLang="ja-JP" sz="2800" b="0" dirty="0"/>
              <a:t>Dark Matter Model </a:t>
            </a:r>
            <a:r>
              <a:rPr lang="en-US" altLang="ja-JP" sz="2000" b="0" dirty="0"/>
              <a:t>(Li et al. 2020)</a:t>
            </a:r>
            <a:endParaRPr kumimoji="1" lang="ja-JP" altLang="en-US" sz="2400" b="0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36324" y="267804"/>
            <a:ext cx="683732" cy="935932"/>
          </a:xfrm>
        </p:spPr>
        <p:txBody>
          <a:bodyPr/>
          <a:lstStyle/>
          <a:p>
            <a:fld id="{3695F8C0-ED27-C542-8F73-353495E023D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22" name="日付プレースホルダー 3">
            <a:extLst>
              <a:ext uri="{FF2B5EF4-FFF2-40B4-BE49-F238E27FC236}">
                <a16:creationId xmlns:a16="http://schemas.microsoft.com/office/drawing/2014/main" id="{A32F54B9-8A4F-1340-9BC4-F6A0BB64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92875"/>
            <a:ext cx="2832067" cy="365125"/>
          </a:xfrm>
        </p:spPr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832CCE-7A31-C046-B1A7-2C05A8E301DD}"/>
              </a:ext>
            </a:extLst>
          </p:cNvPr>
          <p:cNvSpPr txBox="1"/>
          <p:nvPr/>
        </p:nvSpPr>
        <p:spPr>
          <a:xfrm>
            <a:off x="129309" y="1972815"/>
            <a:ext cx="2262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/>
              <a:t>様々な半径と</a:t>
            </a:r>
            <a:endParaRPr kumimoji="1" lang="en-US" altLang="ja-JP" sz="2400" dirty="0"/>
          </a:p>
          <a:p>
            <a:pPr algn="ctr"/>
            <a:r>
              <a:rPr lang="ja-JP" altLang="en-US" sz="2400"/>
              <a:t>質量を持つ</a:t>
            </a:r>
            <a:endParaRPr lang="en-US" altLang="ja-JP" sz="2400" dirty="0"/>
          </a:p>
          <a:p>
            <a:pPr algn="ctr"/>
            <a:r>
              <a:rPr kumimoji="1" lang="en-US" altLang="ja-JP" sz="2400" dirty="0"/>
              <a:t>soliton core</a:t>
            </a:r>
          </a:p>
          <a:p>
            <a:pPr algn="ctr"/>
            <a:r>
              <a:rPr lang="ja-JP" altLang="en-US" sz="2400"/>
              <a:t>によるおける</a:t>
            </a:r>
            <a:endParaRPr lang="en-US" altLang="ja-JP" sz="2400" dirty="0"/>
          </a:p>
          <a:p>
            <a:pPr algn="ctr"/>
            <a:r>
              <a:rPr lang="ja-JP" altLang="en-US" sz="2400"/>
              <a:t>ガス表面密度</a:t>
            </a:r>
            <a:endParaRPr lang="en-US" altLang="ja-JP" sz="2400" dirty="0"/>
          </a:p>
          <a:p>
            <a:pPr algn="ctr"/>
            <a:r>
              <a:rPr lang="ja-JP" altLang="en-US" sz="2400"/>
              <a:t>分布モデル</a:t>
            </a:r>
            <a:endParaRPr lang="en-US" altLang="ja-JP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5C2088A-E905-B44A-B065-AE855594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77" y="868120"/>
            <a:ext cx="6057868" cy="5709785"/>
          </a:xfrm>
          <a:prstGeom prst="rect">
            <a:avLst/>
          </a:prstGeom>
        </p:spPr>
      </p:pic>
      <p:sp>
        <p:nvSpPr>
          <p:cNvPr id="23" name="フッター プレースホルダー 4">
            <a:extLst>
              <a:ext uri="{FF2B5EF4-FFF2-40B4-BE49-F238E27FC236}">
                <a16:creationId xmlns:a16="http://schemas.microsoft.com/office/drawing/2014/main" id="{CBFED480-338E-9743-9A9C-7BA40523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3416" y="6492875"/>
            <a:ext cx="4180584" cy="365125"/>
          </a:xfrm>
        </p:spPr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2E72CCA-E2DC-8B43-BE2B-B7CD4DC68970}"/>
              </a:ext>
            </a:extLst>
          </p:cNvPr>
          <p:cNvSpPr txBox="1"/>
          <p:nvPr/>
        </p:nvSpPr>
        <p:spPr>
          <a:xfrm>
            <a:off x="3678379" y="6393239"/>
            <a:ext cx="226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-2°               +2°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88F107-E8CE-3849-8EF8-7729E1D7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91" y="916564"/>
            <a:ext cx="6032833" cy="57588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6032" y="220594"/>
            <a:ext cx="7504024" cy="610679"/>
          </a:xfrm>
        </p:spPr>
        <p:txBody>
          <a:bodyPr>
            <a:noAutofit/>
          </a:bodyPr>
          <a:lstStyle/>
          <a:p>
            <a:r>
              <a:rPr kumimoji="1" lang="en-US" altLang="ja-JP" sz="2800" b="0" dirty="0"/>
              <a:t>Fuzzy </a:t>
            </a:r>
            <a:r>
              <a:rPr kumimoji="1" lang="en-US" altLang="ja-JP" sz="2400" b="0" dirty="0"/>
              <a:t>(ultra light) </a:t>
            </a:r>
            <a:r>
              <a:rPr kumimoji="1" lang="en-US" altLang="ja-JP" sz="2800" b="0" dirty="0"/>
              <a:t>Dark Matter Model </a:t>
            </a:r>
            <a:r>
              <a:rPr kumimoji="1" lang="en-US" altLang="ja-JP" sz="2000" b="0" dirty="0"/>
              <a:t>(Li et al. 2020)</a:t>
            </a:r>
            <a:endParaRPr kumimoji="1" lang="ja-JP" altLang="en-US" sz="2800" b="0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36324" y="267804"/>
            <a:ext cx="683732" cy="935932"/>
          </a:xfrm>
        </p:spPr>
        <p:txBody>
          <a:bodyPr/>
          <a:lstStyle/>
          <a:p>
            <a:fld id="{3695F8C0-ED27-C542-8F73-353495E023D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22" name="日付プレースホルダー 3">
            <a:extLst>
              <a:ext uri="{FF2B5EF4-FFF2-40B4-BE49-F238E27FC236}">
                <a16:creationId xmlns:a16="http://schemas.microsoft.com/office/drawing/2014/main" id="{A32F54B9-8A4F-1340-9BC4-F6A0BB64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92875"/>
            <a:ext cx="2832067" cy="365125"/>
          </a:xfrm>
        </p:spPr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832CCE-7A31-C046-B1A7-2C05A8E301DD}"/>
              </a:ext>
            </a:extLst>
          </p:cNvPr>
          <p:cNvSpPr txBox="1"/>
          <p:nvPr/>
        </p:nvSpPr>
        <p:spPr>
          <a:xfrm>
            <a:off x="129309" y="1972815"/>
            <a:ext cx="2262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/>
              <a:t>様々な半径と</a:t>
            </a:r>
            <a:endParaRPr kumimoji="1" lang="en-US" altLang="ja-JP" sz="2400" dirty="0"/>
          </a:p>
          <a:p>
            <a:pPr algn="ctr"/>
            <a:r>
              <a:rPr lang="ja-JP" altLang="en-US" sz="2400"/>
              <a:t>質量を持つ</a:t>
            </a:r>
            <a:endParaRPr lang="en-US" altLang="ja-JP" sz="2400" dirty="0"/>
          </a:p>
          <a:p>
            <a:pPr algn="ctr"/>
            <a:r>
              <a:rPr kumimoji="1" lang="en-US" altLang="ja-JP" sz="2400" dirty="0"/>
              <a:t>soliton core</a:t>
            </a:r>
          </a:p>
          <a:p>
            <a:pPr algn="ctr"/>
            <a:r>
              <a:rPr lang="ja-JP" altLang="en-US" sz="2400"/>
              <a:t>によるおける</a:t>
            </a:r>
            <a:endParaRPr lang="en-US" altLang="ja-JP" sz="2400" dirty="0"/>
          </a:p>
          <a:p>
            <a:pPr algn="ctr"/>
            <a:r>
              <a:rPr lang="ja-JP" altLang="en-US" sz="2400"/>
              <a:t>ガス表面密度</a:t>
            </a:r>
            <a:endParaRPr lang="en-US" altLang="ja-JP" sz="2400" dirty="0"/>
          </a:p>
          <a:p>
            <a:pPr algn="ctr"/>
            <a:r>
              <a:rPr lang="ja-JP" altLang="en-US" sz="2400"/>
              <a:t>分布モデル</a:t>
            </a:r>
            <a:endParaRPr lang="en-US" altLang="ja-JP" sz="2400" dirty="0"/>
          </a:p>
          <a:p>
            <a:pPr algn="ctr"/>
            <a:r>
              <a:rPr lang="ja-JP" altLang="en-US" sz="2400"/>
              <a:t>（</a:t>
            </a:r>
            <a:r>
              <a:rPr lang="en-US" altLang="ja-JP" sz="2400" i="1" dirty="0" err="1"/>
              <a:t>l</a:t>
            </a:r>
            <a:r>
              <a:rPr lang="en-US" altLang="ja-JP" sz="2400" dirty="0" err="1"/>
              <a:t>,</a:t>
            </a:r>
            <a:r>
              <a:rPr lang="en-US" altLang="ja-JP" sz="2400" i="1" dirty="0" err="1"/>
              <a:t>v</a:t>
            </a:r>
            <a:r>
              <a:rPr lang="en-US" altLang="ja-JP" sz="2400" dirty="0"/>
              <a:t> </a:t>
            </a:r>
            <a:r>
              <a:rPr lang="ja-JP" altLang="en-US" sz="2400"/>
              <a:t>図）</a:t>
            </a:r>
            <a:endParaRPr lang="en-US" altLang="ja-JP" sz="2400" dirty="0"/>
          </a:p>
        </p:txBody>
      </p:sp>
      <p:sp>
        <p:nvSpPr>
          <p:cNvPr id="23" name="フッター プレースホルダー 4">
            <a:extLst>
              <a:ext uri="{FF2B5EF4-FFF2-40B4-BE49-F238E27FC236}">
                <a16:creationId xmlns:a16="http://schemas.microsoft.com/office/drawing/2014/main" id="{CBFED480-338E-9743-9A9C-7BA40523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3416" y="6492875"/>
            <a:ext cx="4180584" cy="365125"/>
          </a:xfrm>
        </p:spPr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98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9" y="170975"/>
            <a:ext cx="7307364" cy="1047073"/>
          </a:xfrm>
        </p:spPr>
        <p:txBody>
          <a:bodyPr>
            <a:normAutofit fontScale="90000"/>
          </a:bodyPr>
          <a:lstStyle/>
          <a:p>
            <a:r>
              <a:rPr lang="en-US" altLang="ja-JP" b="0" dirty="0"/>
              <a:t>VERA (FY2022—2025)</a:t>
            </a:r>
            <a:r>
              <a:rPr lang="ja-JP" altLang="en-US" b="0"/>
              <a:t>から</a:t>
            </a:r>
            <a:r>
              <a:rPr lang="en-US" altLang="ja-JP" b="0" dirty="0"/>
              <a:t>SKA-VLBI</a:t>
            </a:r>
            <a:r>
              <a:rPr lang="ja-JP" altLang="en-US" b="0"/>
              <a:t>へ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03429A-24A4-8A4C-80E3-B614EE6B2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50" y="1373373"/>
            <a:ext cx="8827860" cy="4959059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b="0" dirty="0">
                <a:solidFill>
                  <a:srgbClr val="0070C0"/>
                </a:solidFill>
              </a:rPr>
              <a:t>VERA</a:t>
            </a:r>
            <a:r>
              <a:rPr kumimoji="1" lang="ja-JP" altLang="en-US" b="0">
                <a:solidFill>
                  <a:srgbClr val="0070C0"/>
                </a:solidFill>
              </a:rPr>
              <a:t>２ビームアストロメトリ「最後の宿題」</a:t>
            </a:r>
            <a:endParaRPr kumimoji="1" lang="en-US" altLang="ja-JP" b="0" dirty="0">
              <a:solidFill>
                <a:srgbClr val="0070C0"/>
              </a:solidFill>
            </a:endParaRPr>
          </a:p>
          <a:p>
            <a:pPr lvl="1"/>
            <a:r>
              <a:rPr lang="ja-JP" altLang="en-US"/>
              <a:t>科研費基盤研究</a:t>
            </a:r>
            <a:r>
              <a:rPr lang="en-US" altLang="ja-JP" dirty="0"/>
              <a:t>A</a:t>
            </a:r>
            <a:r>
              <a:rPr lang="ja-JP" altLang="en-US"/>
              <a:t>申請課題：　「ミリ波高精度天体測量に　　　基づく天の川銀河系バルジ最深部天体運動の解明」</a:t>
            </a:r>
          </a:p>
          <a:p>
            <a:pPr lvl="1"/>
            <a:r>
              <a:rPr kumimoji="1" lang="ja-JP" altLang="en-US" b="0"/>
              <a:t>水蒸気による大気遅延残差高精度推定・補正</a:t>
            </a:r>
            <a:r>
              <a:rPr kumimoji="1" lang="en-US" altLang="ja-JP" b="0" dirty="0"/>
              <a:t>(</a:t>
            </a:r>
            <a:r>
              <a:rPr kumimoji="1" lang="ja-JP" altLang="en-US" b="0"/>
              <a:t>川口則幸氏）</a:t>
            </a:r>
            <a:endParaRPr kumimoji="1" lang="en-US" altLang="ja-JP" b="0" dirty="0"/>
          </a:p>
          <a:p>
            <a:pPr lvl="1"/>
            <a:r>
              <a:rPr lang="ja-JP" altLang="en-US"/>
              <a:t>野辺山</a:t>
            </a:r>
            <a:r>
              <a:rPr lang="en-US" altLang="ja-JP" dirty="0"/>
              <a:t>45m</a:t>
            </a:r>
            <a:r>
              <a:rPr lang="ja-JP" altLang="en-US"/>
              <a:t>鏡で探査した</a:t>
            </a:r>
            <a:r>
              <a:rPr lang="en-US" altLang="ja-JP" dirty="0" err="1"/>
              <a:t>SiO</a:t>
            </a:r>
            <a:r>
              <a:rPr lang="ja-JP" altLang="en-US"/>
              <a:t>メーザー源の固有運動</a:t>
            </a:r>
            <a:r>
              <a:rPr lang="en-US" altLang="ja-JP" dirty="0"/>
              <a:t>(~50)</a:t>
            </a:r>
          </a:p>
          <a:p>
            <a:pPr lvl="1"/>
            <a:r>
              <a:rPr kumimoji="1" lang="ja-JP" altLang="en-US" b="0"/>
              <a:t>今後</a:t>
            </a:r>
            <a:r>
              <a:rPr lang="ja-JP" altLang="en-US"/>
              <a:t>数</a:t>
            </a:r>
            <a:r>
              <a:rPr kumimoji="1" lang="ja-JP" altLang="en-US" b="0"/>
              <a:t>年程度</a:t>
            </a:r>
            <a:r>
              <a:rPr kumimoji="1" lang="en-US" altLang="ja-JP" b="0" dirty="0"/>
              <a:t>VERA</a:t>
            </a:r>
            <a:r>
              <a:rPr kumimoji="1" lang="ja-JP" altLang="en-US" b="0"/>
              <a:t>で先駆的測量</a:t>
            </a:r>
            <a:r>
              <a:rPr kumimoji="1" lang="en-US" altLang="ja-JP" b="0" dirty="0"/>
              <a:t> (~1000</a:t>
            </a:r>
            <a:r>
              <a:rPr kumimoji="1" lang="ja-JP" altLang="en-US" b="0"/>
              <a:t>時間）</a:t>
            </a:r>
            <a:endParaRPr kumimoji="1" lang="en-US" altLang="ja-JP" b="0" dirty="0"/>
          </a:p>
          <a:p>
            <a:r>
              <a:rPr kumimoji="1" lang="ja-JP" altLang="en-US" b="0">
                <a:solidFill>
                  <a:schemeClr val="accent2">
                    <a:lumMod val="75000"/>
                  </a:schemeClr>
                </a:solidFill>
              </a:rPr>
              <a:t>測量数で圧倒する</a:t>
            </a:r>
            <a:r>
              <a:rPr kumimoji="1" lang="en-US" altLang="ja-JP" b="0" dirty="0">
                <a:solidFill>
                  <a:schemeClr val="accent2">
                    <a:lumMod val="75000"/>
                  </a:schemeClr>
                </a:solidFill>
              </a:rPr>
              <a:t>SKA-VLBI / </a:t>
            </a:r>
            <a:r>
              <a:rPr kumimoji="1" lang="ja-JP" altLang="en-US" b="0">
                <a:solidFill>
                  <a:schemeClr val="accent2">
                    <a:lumMod val="75000"/>
                  </a:schemeClr>
                </a:solidFill>
              </a:rPr>
              <a:t>小型</a:t>
            </a:r>
            <a:r>
              <a:rPr kumimoji="1" lang="en-US" altLang="ja-JP" b="0" dirty="0">
                <a:solidFill>
                  <a:schemeClr val="accent2">
                    <a:lumMod val="75000"/>
                  </a:schemeClr>
                </a:solidFill>
              </a:rPr>
              <a:t>JASMINE</a:t>
            </a:r>
            <a:r>
              <a:rPr kumimoji="1" lang="ja-JP" altLang="en-US" b="0">
                <a:solidFill>
                  <a:schemeClr val="accent2">
                    <a:lumMod val="75000"/>
                  </a:schemeClr>
                </a:solidFill>
              </a:rPr>
              <a:t>へ</a:t>
            </a:r>
            <a:r>
              <a:rPr lang="ja-JP" altLang="en-US" b="0">
                <a:solidFill>
                  <a:schemeClr val="accent2">
                    <a:lumMod val="75000"/>
                  </a:schemeClr>
                </a:solidFill>
              </a:rPr>
              <a:t>の接続</a:t>
            </a:r>
            <a:endParaRPr lang="ja-JP" altLang="en-US"/>
          </a:p>
          <a:p>
            <a:pPr lvl="1"/>
            <a:r>
              <a:rPr lang="en-US" altLang="ja-JP" dirty="0"/>
              <a:t>SKA1-MID Generic Survey</a:t>
            </a:r>
            <a:r>
              <a:rPr lang="ja-JP" altLang="en-US"/>
              <a:t>に相乗り</a:t>
            </a:r>
            <a:r>
              <a:rPr lang="en-US" altLang="ja-JP" dirty="0"/>
              <a:t> (Band-2, OH</a:t>
            </a:r>
            <a:r>
              <a:rPr lang="ja-JP" altLang="en-US"/>
              <a:t>メーザー源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~400</a:t>
            </a:r>
            <a:r>
              <a:rPr lang="ja-JP" altLang="en-US"/>
              <a:t>星に対する年周視差・固有運動計測</a:t>
            </a:r>
            <a:endParaRPr lang="en-US" altLang="ja-JP" dirty="0"/>
          </a:p>
          <a:p>
            <a:pPr lvl="1"/>
            <a:r>
              <a:rPr lang="ja-JP" altLang="en-US"/>
              <a:t>１天体の１回の測量</a:t>
            </a:r>
            <a:r>
              <a:rPr lang="en-US" altLang="ja-JP" dirty="0"/>
              <a:t>(σ~10 </a:t>
            </a:r>
            <a:r>
              <a:rPr lang="en-US" altLang="ja-JP" dirty="0" err="1"/>
              <a:t>μas</a:t>
            </a:r>
            <a:r>
              <a:rPr lang="en-US" altLang="ja-JP" dirty="0"/>
              <a:t>)</a:t>
            </a:r>
            <a:r>
              <a:rPr lang="ja-JP" altLang="en-US"/>
              <a:t>所要時間</a:t>
            </a:r>
            <a:endParaRPr lang="en-US" altLang="ja-JP" dirty="0"/>
          </a:p>
          <a:p>
            <a:pPr marL="457200" lvl="1" indent="0" algn="r">
              <a:buNone/>
            </a:pPr>
            <a:r>
              <a:rPr lang="en-US" altLang="ja-JP" dirty="0"/>
              <a:t>1</a:t>
            </a:r>
            <a:r>
              <a:rPr lang="ja-JP" altLang="en-US"/>
              <a:t>時間程度を目指す</a:t>
            </a:r>
            <a:r>
              <a:rPr lang="en-US" altLang="ja-JP" dirty="0">
                <a:sym typeface="Wingdings" pitchFamily="2" charset="2"/>
              </a:rPr>
              <a:t>2000</a:t>
            </a:r>
            <a:r>
              <a:rPr lang="ja-JP" altLang="en-US">
                <a:sym typeface="Wingdings" pitchFamily="2" charset="2"/>
              </a:rPr>
              <a:t>時間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55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ACA94857-52CE-4A4D-984E-D525EBA2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2" y="929098"/>
            <a:ext cx="6320149" cy="592890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8" y="170975"/>
            <a:ext cx="7392032" cy="758123"/>
          </a:xfrm>
        </p:spPr>
        <p:txBody>
          <a:bodyPr>
            <a:normAutofit/>
          </a:bodyPr>
          <a:lstStyle/>
          <a:p>
            <a:r>
              <a:rPr lang="en-US" altLang="ja-JP" sz="2800" b="0" dirty="0" err="1"/>
              <a:t>Sgr</a:t>
            </a:r>
            <a:r>
              <a:rPr lang="en-US" altLang="ja-JP" sz="2800" b="0" dirty="0"/>
              <a:t> A*</a:t>
            </a:r>
            <a:r>
              <a:rPr lang="ja-JP" altLang="en-US" sz="2800" b="0"/>
              <a:t>から</a:t>
            </a:r>
            <a:r>
              <a:rPr lang="en-US" altLang="ja-JP" sz="2800" b="0" dirty="0"/>
              <a:t>1 kpc </a:t>
            </a:r>
            <a:r>
              <a:rPr lang="ja-JP" altLang="en-US" sz="2800" b="0"/>
              <a:t>以上離れた星々</a:t>
            </a:r>
            <a:r>
              <a:rPr lang="en-US" altLang="ja-JP" sz="2800" b="0" dirty="0"/>
              <a:t>(~200)</a:t>
            </a:r>
            <a:r>
              <a:rPr lang="ja-JP" altLang="en-US" sz="2800" b="0"/>
              <a:t>の運動</a:t>
            </a:r>
            <a:endParaRPr kumimoji="1" lang="ja-JP" altLang="en-US" sz="28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B7FA1-20B0-2943-A0A5-F99B594704C5}"/>
              </a:ext>
            </a:extLst>
          </p:cNvPr>
          <p:cNvSpPr txBox="1"/>
          <p:nvPr/>
        </p:nvSpPr>
        <p:spPr>
          <a:xfrm>
            <a:off x="304798" y="1530586"/>
            <a:ext cx="259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VERA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Collaboration (2020)</a:t>
            </a:r>
          </a:p>
          <a:p>
            <a:endParaRPr lang="en-US" altLang="ja-JP" b="1" dirty="0">
              <a:solidFill>
                <a:srgbClr val="0070C0"/>
              </a:solidFill>
            </a:endParaRPr>
          </a:p>
          <a:p>
            <a:r>
              <a:rPr lang="ja-JP" altLang="en-US" b="1">
                <a:solidFill>
                  <a:srgbClr val="0070C0"/>
                </a:solidFill>
              </a:rPr>
              <a:t>銀河面メーザー源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A64523-3CC1-E447-BF02-A4B791971275}"/>
              </a:ext>
            </a:extLst>
          </p:cNvPr>
          <p:cNvSpPr txBox="1"/>
          <p:nvPr/>
        </p:nvSpPr>
        <p:spPr>
          <a:xfrm>
            <a:off x="162033" y="3893549"/>
            <a:ext cx="2876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7030A0"/>
                </a:solidFill>
              </a:rPr>
              <a:t>バルジ・</a:t>
            </a:r>
            <a:endParaRPr lang="en-US" altLang="ja-JP" sz="2000" b="1" dirty="0">
              <a:solidFill>
                <a:srgbClr val="7030A0"/>
              </a:solidFill>
            </a:endParaRPr>
          </a:p>
          <a:p>
            <a:r>
              <a:rPr lang="ja-JP" altLang="en-US" sz="2000" b="1">
                <a:solidFill>
                  <a:srgbClr val="7030A0"/>
                </a:solidFill>
              </a:rPr>
              <a:t>中心核バルジ／円盤に</a:t>
            </a:r>
            <a:endParaRPr lang="en-US" altLang="ja-JP" sz="2000" b="1" dirty="0">
              <a:solidFill>
                <a:srgbClr val="7030A0"/>
              </a:solidFill>
            </a:endParaRPr>
          </a:p>
          <a:p>
            <a:r>
              <a:rPr lang="ja-JP" altLang="en-US" sz="2000" b="1">
                <a:solidFill>
                  <a:srgbClr val="7030A0"/>
                </a:solidFill>
              </a:rPr>
              <a:t>付随したメーザー源がない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/>
              <a:t>　　</a:t>
            </a:r>
            <a:r>
              <a:rPr lang="en-US" altLang="ja-JP" sz="2000" dirty="0"/>
              <a:t>(c.f. </a:t>
            </a:r>
            <a:r>
              <a:rPr lang="en-US" altLang="ja-JP" sz="2000" dirty="0" err="1"/>
              <a:t>Sgr</a:t>
            </a:r>
            <a:r>
              <a:rPr lang="en-US" altLang="ja-JP" sz="2000" dirty="0"/>
              <a:t> B2)</a:t>
            </a:r>
          </a:p>
          <a:p>
            <a:r>
              <a:rPr lang="ja-JP" altLang="en-US" sz="2000" b="1">
                <a:solidFill>
                  <a:srgbClr val="0070C0"/>
                </a:solidFill>
              </a:rPr>
              <a:t>　　低仰角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kumimoji="1" lang="ja-JP" altLang="en-US" sz="2000" b="1">
                <a:solidFill>
                  <a:srgbClr val="0070C0"/>
                </a:solidFill>
              </a:rPr>
              <a:t>　　微弱メーザー源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4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160FB-80D4-C842-B50F-BC96F59DE764}"/>
              </a:ext>
            </a:extLst>
          </p:cNvPr>
          <p:cNvSpPr txBox="1"/>
          <p:nvPr/>
        </p:nvSpPr>
        <p:spPr>
          <a:xfrm>
            <a:off x="6809672" y="28720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FF"/>
                </a:solidFill>
              </a:rPr>
              <a:t>●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6B0DFBA-ECF1-9A4D-8AC1-AA701D348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" y="1454529"/>
            <a:ext cx="8762660" cy="32783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ja-JP" altLang="en-US" b="0"/>
              <a:t>天の川銀河系中心核バルジ・円盤に</a:t>
            </a:r>
            <a:br>
              <a:rPr lang="en-US" altLang="ja-JP" b="0" dirty="0"/>
            </a:br>
            <a:r>
              <a:rPr lang="ja-JP" altLang="en-US" b="0"/>
              <a:t>付随する</a:t>
            </a:r>
            <a:r>
              <a:rPr lang="en-US" altLang="ja-JP" b="0" dirty="0"/>
              <a:t> (?) </a:t>
            </a:r>
            <a:r>
              <a:rPr lang="en-US" altLang="ja-JP" b="0" dirty="0" err="1"/>
              <a:t>SiO</a:t>
            </a:r>
            <a:r>
              <a:rPr lang="ja-JP" altLang="en-US" b="0"/>
              <a:t>メーザー源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03429A-24A4-8A4C-80E3-B614EE6B2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59" y="4772932"/>
            <a:ext cx="4988782" cy="9341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7169FF"/>
                </a:solidFill>
              </a:rPr>
              <a:t>For VERA dual beam astrometry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>
                <a:solidFill>
                  <a:srgbClr val="7169FF"/>
                </a:solidFill>
              </a:rPr>
              <a:t>(~40 / 70 (</a:t>
            </a:r>
            <a:r>
              <a:rPr kumimoji="1" lang="en-US" altLang="ja-JP" sz="2400" i="1" dirty="0" err="1">
                <a:solidFill>
                  <a:srgbClr val="7169FF"/>
                </a:solidFill>
              </a:rPr>
              <a:t>S</a:t>
            </a:r>
            <a:r>
              <a:rPr kumimoji="1" lang="en-US" altLang="ja-JP" sz="2400" i="1" baseline="-25000" dirty="0" err="1">
                <a:solidFill>
                  <a:srgbClr val="7169FF"/>
                </a:solidFill>
              </a:rPr>
              <a:t>ν</a:t>
            </a:r>
            <a:r>
              <a:rPr kumimoji="1" lang="en-US" altLang="ja-JP" sz="2400" dirty="0">
                <a:solidFill>
                  <a:srgbClr val="7169FF"/>
                </a:solidFill>
              </a:rPr>
              <a:t> &gt;1 </a:t>
            </a:r>
            <a:r>
              <a:rPr kumimoji="1" lang="en-US" altLang="ja-JP" sz="2400" dirty="0" err="1">
                <a:solidFill>
                  <a:srgbClr val="7169FF"/>
                </a:solidFill>
              </a:rPr>
              <a:t>Jy</a:t>
            </a:r>
            <a:r>
              <a:rPr kumimoji="1" lang="en-US" altLang="ja-JP" sz="2400" dirty="0">
                <a:solidFill>
                  <a:srgbClr val="7169FF"/>
                </a:solidFill>
              </a:rPr>
              <a:t>) stars)</a:t>
            </a:r>
            <a:endParaRPr kumimoji="1" lang="ja-JP" altLang="en-US" sz="2400">
              <a:solidFill>
                <a:srgbClr val="7169FF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B7FA1-20B0-2943-A0A5-F99B594704C5}"/>
              </a:ext>
            </a:extLst>
          </p:cNvPr>
          <p:cNvSpPr txBox="1"/>
          <p:nvPr/>
        </p:nvSpPr>
        <p:spPr>
          <a:xfrm>
            <a:off x="48952" y="3987598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Fujii</a:t>
            </a:r>
            <a:r>
              <a:rPr kumimoji="1" lang="en-US" altLang="ja-JP" dirty="0">
                <a:solidFill>
                  <a:srgbClr val="0070C0"/>
                </a:solidFill>
              </a:rPr>
              <a:t> et al. (2006)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163 </a:t>
            </a:r>
            <a:r>
              <a:rPr lang="en-US" altLang="ja-JP" dirty="0" err="1">
                <a:solidFill>
                  <a:srgbClr val="0070C0"/>
                </a:solidFill>
              </a:rPr>
              <a:t>SiO</a:t>
            </a:r>
            <a:r>
              <a:rPr lang="en-US" altLang="ja-JP" dirty="0">
                <a:solidFill>
                  <a:srgbClr val="0070C0"/>
                </a:solidFill>
              </a:rPr>
              <a:t> masers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CAEC80-AC45-C54B-BE1C-D63892CB15B0}"/>
              </a:ext>
            </a:extLst>
          </p:cNvPr>
          <p:cNvSpPr txBox="1"/>
          <p:nvPr/>
        </p:nvSpPr>
        <p:spPr>
          <a:xfrm>
            <a:off x="5412485" y="4848609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Deguchi</a:t>
            </a:r>
            <a:r>
              <a:rPr kumimoji="1" lang="en-US" altLang="ja-JP" dirty="0">
                <a:solidFill>
                  <a:srgbClr val="0070C0"/>
                </a:solidFill>
              </a:rPr>
              <a:t> et al. (2004)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180 </a:t>
            </a:r>
            <a:r>
              <a:rPr lang="en-US" altLang="ja-JP" dirty="0" err="1">
                <a:solidFill>
                  <a:srgbClr val="0070C0"/>
                </a:solidFill>
              </a:rPr>
              <a:t>SiO</a:t>
            </a:r>
            <a:r>
              <a:rPr lang="en-US" altLang="ja-JP" dirty="0">
                <a:solidFill>
                  <a:srgbClr val="0070C0"/>
                </a:solidFill>
              </a:rPr>
              <a:t> masers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924BAC6-7C9D-324E-988F-CEA73B0A439C}"/>
              </a:ext>
            </a:extLst>
          </p:cNvPr>
          <p:cNvSpPr txBox="1">
            <a:spLocks/>
          </p:cNvSpPr>
          <p:nvPr/>
        </p:nvSpPr>
        <p:spPr>
          <a:xfrm>
            <a:off x="5230467" y="5543558"/>
            <a:ext cx="3872332" cy="949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altLang="ja-JP" sz="2400" dirty="0">
                <a:solidFill>
                  <a:srgbClr val="7169FF"/>
                </a:solidFill>
              </a:rPr>
              <a:t>For EAVN astrometry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7169FF"/>
                </a:solidFill>
              </a:rPr>
              <a:t>(~10 / 30 (</a:t>
            </a:r>
            <a:r>
              <a:rPr lang="en-US" altLang="ja-JP" sz="2400" i="1" dirty="0" err="1">
                <a:solidFill>
                  <a:srgbClr val="7169FF"/>
                </a:solidFill>
              </a:rPr>
              <a:t>S</a:t>
            </a:r>
            <a:r>
              <a:rPr lang="en-US" altLang="ja-JP" sz="2400" i="1" baseline="-25000" dirty="0" err="1">
                <a:solidFill>
                  <a:srgbClr val="7169FF"/>
                </a:solidFill>
              </a:rPr>
              <a:t>ν</a:t>
            </a:r>
            <a:r>
              <a:rPr lang="en-US" altLang="ja-JP" sz="2400" dirty="0">
                <a:solidFill>
                  <a:srgbClr val="7169FF"/>
                </a:solidFill>
              </a:rPr>
              <a:t> &gt;1 </a:t>
            </a:r>
            <a:r>
              <a:rPr lang="en-US" altLang="ja-JP" sz="2400" dirty="0" err="1">
                <a:solidFill>
                  <a:srgbClr val="7169FF"/>
                </a:solidFill>
              </a:rPr>
              <a:t>Jy</a:t>
            </a:r>
            <a:r>
              <a:rPr lang="en-US" altLang="ja-JP" sz="2400" dirty="0">
                <a:solidFill>
                  <a:srgbClr val="7169FF"/>
                </a:solidFill>
              </a:rPr>
              <a:t>) stars)</a:t>
            </a:r>
            <a:endParaRPr lang="ja-JP" altLang="en-US" sz="2400">
              <a:solidFill>
                <a:srgbClr val="7169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5C7990-3715-CF4B-9421-ED8123648BCC}"/>
              </a:ext>
            </a:extLst>
          </p:cNvPr>
          <p:cNvSpPr txBox="1"/>
          <p:nvPr/>
        </p:nvSpPr>
        <p:spPr>
          <a:xfrm>
            <a:off x="1413380" y="581071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参照電波源</a:t>
            </a:r>
            <a:r>
              <a:rPr lang="en-US" altLang="ja-JP" dirty="0"/>
              <a:t> </a:t>
            </a:r>
          </a:p>
          <a:p>
            <a:r>
              <a:rPr lang="en" altLang="ja-JP" dirty="0"/>
              <a:t>J1745-</a:t>
            </a:r>
            <a:r>
              <a:rPr lang="en-US" altLang="ja-JP" dirty="0"/>
              <a:t>283: (</a:t>
            </a:r>
            <a:r>
              <a:rPr lang="en-US" altLang="ja-JP" i="1" dirty="0"/>
              <a:t>l</a:t>
            </a:r>
            <a:r>
              <a:rPr lang="en-US" altLang="ja-JP" dirty="0"/>
              <a:t>, </a:t>
            </a:r>
            <a:r>
              <a:rPr lang="en-US" altLang="ja-JP" i="1" dirty="0"/>
              <a:t>b</a:t>
            </a:r>
            <a:r>
              <a:rPr lang="en-US" altLang="ja-JP" dirty="0"/>
              <a:t>)=(0.538d, +0.262d)</a:t>
            </a:r>
          </a:p>
          <a:p>
            <a:r>
              <a:rPr lang="en" altLang="ja-JP" dirty="0"/>
              <a:t>J1748-</a:t>
            </a:r>
            <a:r>
              <a:rPr lang="en-US" altLang="ja-JP" dirty="0"/>
              <a:t>291: (</a:t>
            </a:r>
            <a:r>
              <a:rPr lang="en-US" altLang="ja-JP" i="1" dirty="0"/>
              <a:t>l</a:t>
            </a:r>
            <a:r>
              <a:rPr lang="en-US" altLang="ja-JP" dirty="0"/>
              <a:t>, </a:t>
            </a:r>
            <a:r>
              <a:rPr lang="en-US" altLang="ja-JP" i="1" dirty="0"/>
              <a:t>b</a:t>
            </a:r>
            <a:r>
              <a:rPr lang="en-US" altLang="ja-JP" dirty="0"/>
              <a:t>)=(0.192d, -0.687d)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5BAF6E33-238E-8B49-ACE8-FC1420C6B733}"/>
              </a:ext>
            </a:extLst>
          </p:cNvPr>
          <p:cNvSpPr/>
          <p:nvPr/>
        </p:nvSpPr>
        <p:spPr>
          <a:xfrm>
            <a:off x="1095480" y="1121298"/>
            <a:ext cx="2880000" cy="2880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8CD0F8C1-EE7C-1242-A68E-C4835FDA568C}"/>
              </a:ext>
            </a:extLst>
          </p:cNvPr>
          <p:cNvSpPr/>
          <p:nvPr/>
        </p:nvSpPr>
        <p:spPr>
          <a:xfrm>
            <a:off x="1649433" y="1887480"/>
            <a:ext cx="2880000" cy="2880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5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70" y="182716"/>
            <a:ext cx="6974448" cy="1047073"/>
          </a:xfrm>
        </p:spPr>
        <p:txBody>
          <a:bodyPr>
            <a:normAutofit fontScale="90000"/>
          </a:bodyPr>
          <a:lstStyle/>
          <a:p>
            <a:r>
              <a:rPr lang="en-US" altLang="ja-JP" b="0" dirty="0"/>
              <a:t>VERA</a:t>
            </a:r>
            <a:r>
              <a:rPr lang="ja-JP" altLang="en-US" b="0"/>
              <a:t>で位置計測可能？</a:t>
            </a:r>
            <a:br>
              <a:rPr lang="en-US" altLang="ja-JP" b="0" dirty="0"/>
            </a:br>
            <a:r>
              <a:rPr lang="ja-JP" altLang="en-US" b="0"/>
              <a:t>データ処理進捗報告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9BC82BA-64C6-BD4E-B9B5-6A8B1EB5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1268"/>
            <a:ext cx="9144000" cy="393845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B7FA1-20B0-2943-A0A5-F99B594704C5}"/>
              </a:ext>
            </a:extLst>
          </p:cNvPr>
          <p:cNvSpPr txBox="1"/>
          <p:nvPr/>
        </p:nvSpPr>
        <p:spPr>
          <a:xfrm>
            <a:off x="635000" y="59119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Reid et al. (2007)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CAEC80-AC45-C54B-BE1C-D63892CB15B0}"/>
              </a:ext>
            </a:extLst>
          </p:cNvPr>
          <p:cNvSpPr txBox="1"/>
          <p:nvPr/>
        </p:nvSpPr>
        <p:spPr>
          <a:xfrm>
            <a:off x="5434364" y="3481921"/>
            <a:ext cx="322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VERA </a:t>
            </a:r>
            <a:r>
              <a:rPr kumimoji="1" lang="ja-JP" altLang="en-US" b="1">
                <a:solidFill>
                  <a:srgbClr val="C00000"/>
                </a:solidFill>
              </a:rPr>
              <a:t>検出限界（</a:t>
            </a:r>
            <a:r>
              <a:rPr kumimoji="1" lang="en-US" altLang="ja-JP" b="1" dirty="0">
                <a:solidFill>
                  <a:srgbClr val="C00000"/>
                </a:solidFill>
              </a:rPr>
              <a:t>LHCP only)</a:t>
            </a:r>
            <a:endParaRPr kumimoji="1" lang="ja-JP" altLang="en-US" b="1">
              <a:solidFill>
                <a:srgbClr val="C00000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BD469CC-7DF6-3246-B452-D65B69FA9416}"/>
              </a:ext>
            </a:extLst>
          </p:cNvPr>
          <p:cNvCxnSpPr/>
          <p:nvPr/>
        </p:nvCxnSpPr>
        <p:spPr>
          <a:xfrm>
            <a:off x="829733" y="3836952"/>
            <a:ext cx="7984067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625B566-3C34-B649-8B4B-7BB93EE5CD24}"/>
              </a:ext>
            </a:extLst>
          </p:cNvPr>
          <p:cNvCxnSpPr/>
          <p:nvPr/>
        </p:nvCxnSpPr>
        <p:spPr>
          <a:xfrm>
            <a:off x="866159" y="4234885"/>
            <a:ext cx="7984067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DF58614-B1E6-444A-94E2-3C18075F038E}"/>
              </a:ext>
            </a:extLst>
          </p:cNvPr>
          <p:cNvSpPr txBox="1"/>
          <p:nvPr/>
        </p:nvSpPr>
        <p:spPr>
          <a:xfrm>
            <a:off x="5429131" y="3865553"/>
            <a:ext cx="364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</a:rPr>
              <a:t>VERA </a:t>
            </a:r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</a:rPr>
              <a:t>検出限界（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</a:rPr>
              <a:t>LHCP + RHCP)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D277B4-7DAF-A748-B2A4-480E4D651314}"/>
              </a:ext>
            </a:extLst>
          </p:cNvPr>
          <p:cNvSpPr txBox="1"/>
          <p:nvPr/>
        </p:nvSpPr>
        <p:spPr>
          <a:xfrm>
            <a:off x="1249097" y="1285577"/>
            <a:ext cx="742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accent4">
                    <a:lumMod val="75000"/>
                  </a:schemeClr>
                </a:solidFill>
              </a:rPr>
              <a:t>Sgr</a:t>
            </a:r>
            <a:r>
              <a:rPr kumimoji="1" lang="en-US" altLang="ja-JP" sz="2400" dirty="0">
                <a:solidFill>
                  <a:schemeClr val="accent4">
                    <a:lumMod val="75000"/>
                  </a:schemeClr>
                </a:solidFill>
              </a:rPr>
              <a:t> A*</a:t>
            </a:r>
            <a:r>
              <a:rPr kumimoji="1" lang="ja-JP" altLang="en-US" sz="2400">
                <a:solidFill>
                  <a:schemeClr val="accent4">
                    <a:lumMod val="75000"/>
                  </a:schemeClr>
                </a:solidFill>
              </a:rPr>
              <a:t>と同視野にある</a:t>
            </a:r>
            <a:r>
              <a:rPr kumimoji="1" lang="en-US" altLang="ja-JP" sz="2400" dirty="0" err="1">
                <a:solidFill>
                  <a:schemeClr val="accent4">
                    <a:lumMod val="75000"/>
                  </a:schemeClr>
                </a:solidFill>
              </a:rPr>
              <a:t>SiO</a:t>
            </a:r>
            <a:r>
              <a:rPr kumimoji="1" lang="ja-JP" altLang="en-US" sz="2400">
                <a:solidFill>
                  <a:schemeClr val="accent4">
                    <a:lumMod val="75000"/>
                  </a:schemeClr>
                </a:solidFill>
              </a:rPr>
              <a:t>メーザー源の検出テストで確認中</a:t>
            </a:r>
          </a:p>
        </p:txBody>
      </p:sp>
    </p:spTree>
    <p:extLst>
      <p:ext uri="{BB962C8B-B14F-4D97-AF65-F5344CB8AC3E}">
        <p14:creationId xmlns:p14="http://schemas.microsoft.com/office/powerpoint/2010/main" val="109096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61AF795-C4BE-864C-BE86-CADA2744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1219"/>
            <a:ext cx="9144000" cy="343146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8" y="170975"/>
            <a:ext cx="7392032" cy="1047073"/>
          </a:xfrm>
        </p:spPr>
        <p:txBody>
          <a:bodyPr>
            <a:normAutofit/>
          </a:bodyPr>
          <a:lstStyle/>
          <a:p>
            <a:r>
              <a:rPr lang="en-US" altLang="ja-JP" sz="2800" b="0" dirty="0"/>
              <a:t>Gaia</a:t>
            </a:r>
            <a:r>
              <a:rPr lang="ja-JP" altLang="en-US" sz="2800" b="0"/>
              <a:t>が届かない天の川銀河中心付近</a:t>
            </a:r>
            <a:endParaRPr kumimoji="1" lang="ja-JP" altLang="en-US" sz="28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B7FA1-20B0-2943-A0A5-F99B594704C5}"/>
              </a:ext>
            </a:extLst>
          </p:cNvPr>
          <p:cNvSpPr txBox="1"/>
          <p:nvPr/>
        </p:nvSpPr>
        <p:spPr>
          <a:xfrm>
            <a:off x="1538463" y="5114139"/>
            <a:ext cx="629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Velocity uncertainty in Gaia DR2 (Gaia Collaboration 2020)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C29827-A642-C04D-871C-2AE71ADFA5E6}"/>
              </a:ext>
            </a:extLst>
          </p:cNvPr>
          <p:cNvSpPr txBox="1"/>
          <p:nvPr/>
        </p:nvSpPr>
        <p:spPr>
          <a:xfrm>
            <a:off x="1502165" y="26502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400420-7E23-5244-9912-819E9A9F1111}"/>
              </a:ext>
            </a:extLst>
          </p:cNvPr>
          <p:cNvSpPr txBox="1"/>
          <p:nvPr/>
        </p:nvSpPr>
        <p:spPr>
          <a:xfrm>
            <a:off x="4599214" y="263953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1DF624-FB9F-574D-96CC-10A59FD5B9D9}"/>
              </a:ext>
            </a:extLst>
          </p:cNvPr>
          <p:cNvSpPr txBox="1"/>
          <p:nvPr/>
        </p:nvSpPr>
        <p:spPr>
          <a:xfrm>
            <a:off x="243600" y="279145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←</a:t>
            </a:r>
            <a:r>
              <a:rPr kumimoji="1" lang="en-US" altLang="ja-JP" sz="1400" b="1" dirty="0"/>
              <a:t>G.C.</a:t>
            </a:r>
            <a:endParaRPr kumimoji="1" lang="ja-JP" altLang="en-US" sz="1400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1A50CC-B314-4A4E-B11D-1A30CD22613E}"/>
              </a:ext>
            </a:extLst>
          </p:cNvPr>
          <p:cNvSpPr txBox="1"/>
          <p:nvPr/>
        </p:nvSpPr>
        <p:spPr>
          <a:xfrm>
            <a:off x="3280328" y="274726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←</a:t>
            </a:r>
            <a:r>
              <a:rPr kumimoji="1" lang="en-US" altLang="ja-JP" sz="1400" b="1" dirty="0"/>
              <a:t>G.C.</a:t>
            </a:r>
            <a:endParaRPr kumimoji="1" lang="ja-JP" altLang="en-US" sz="1400" b="1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0A08A6-BD3B-324E-84FA-9FD794ACA894}"/>
              </a:ext>
            </a:extLst>
          </p:cNvPr>
          <p:cNvSpPr txBox="1"/>
          <p:nvPr/>
        </p:nvSpPr>
        <p:spPr>
          <a:xfrm>
            <a:off x="7655879" y="263953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2AAFA9-538D-5F4C-97F6-AD8B403C0956}"/>
              </a:ext>
            </a:extLst>
          </p:cNvPr>
          <p:cNvSpPr txBox="1"/>
          <p:nvPr/>
        </p:nvSpPr>
        <p:spPr>
          <a:xfrm>
            <a:off x="6320815" y="277821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←</a:t>
            </a:r>
            <a:r>
              <a:rPr kumimoji="1" lang="en-US" altLang="ja-JP" sz="1400" b="1" dirty="0"/>
              <a:t>G.C.</a:t>
            </a:r>
            <a:endParaRPr kumimoji="1" lang="ja-JP" altLang="en-US" sz="1400" b="1"/>
          </a:p>
        </p:txBody>
      </p:sp>
    </p:spTree>
    <p:extLst>
      <p:ext uri="{BB962C8B-B14F-4D97-AF65-F5344CB8AC3E}">
        <p14:creationId xmlns:p14="http://schemas.microsoft.com/office/powerpoint/2010/main" val="103478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3D33F77-7BBC-FC48-BC11-30CF13BB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01" y="1107301"/>
            <a:ext cx="5639432" cy="57506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8" y="170975"/>
            <a:ext cx="7265031" cy="1047073"/>
          </a:xfrm>
        </p:spPr>
        <p:txBody>
          <a:bodyPr>
            <a:normAutofit fontScale="90000"/>
          </a:bodyPr>
          <a:lstStyle/>
          <a:p>
            <a:r>
              <a:rPr lang="en-US" altLang="ja-JP" b="0" dirty="0" err="1"/>
              <a:t>Sgr</a:t>
            </a:r>
            <a:r>
              <a:rPr lang="en-US" altLang="ja-JP" b="0" dirty="0"/>
              <a:t> A*</a:t>
            </a:r>
            <a:r>
              <a:rPr lang="ja-JP" altLang="en-US" b="0"/>
              <a:t>から</a:t>
            </a:r>
            <a:r>
              <a:rPr lang="en-US" altLang="ja-JP" b="0" dirty="0"/>
              <a:t>20″ </a:t>
            </a:r>
            <a:r>
              <a:rPr lang="ja-JP" altLang="en-US" b="0"/>
              <a:t>以内の星々</a:t>
            </a:r>
            <a:r>
              <a:rPr lang="en-US" altLang="ja-JP" b="0" dirty="0"/>
              <a:t>(~6000)</a:t>
            </a:r>
            <a:r>
              <a:rPr lang="ja-JP" altLang="en-US" b="0"/>
              <a:t>の運動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B7FA1-20B0-2943-A0A5-F99B594704C5}"/>
              </a:ext>
            </a:extLst>
          </p:cNvPr>
          <p:cNvSpPr txBox="1"/>
          <p:nvPr/>
        </p:nvSpPr>
        <p:spPr>
          <a:xfrm>
            <a:off x="126999" y="1519506"/>
            <a:ext cx="150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>
                <a:solidFill>
                  <a:srgbClr val="0070C0"/>
                </a:solidFill>
              </a:rPr>
              <a:t>R. </a:t>
            </a:r>
            <a:r>
              <a:rPr lang="en" altLang="ja-JP" dirty="0" err="1">
                <a:solidFill>
                  <a:srgbClr val="0070C0"/>
                </a:solidFill>
              </a:rPr>
              <a:t>Schödel</a:t>
            </a:r>
            <a:r>
              <a:rPr lang="en" altLang="ja-JP" dirty="0">
                <a:solidFill>
                  <a:srgbClr val="0070C0"/>
                </a:solidFill>
              </a:rPr>
              <a:t> et al. </a:t>
            </a:r>
            <a:r>
              <a:rPr kumimoji="1" lang="en-US" altLang="ja-JP" dirty="0">
                <a:solidFill>
                  <a:srgbClr val="0070C0"/>
                </a:solidFill>
              </a:rPr>
              <a:t>(2009)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CAEC80-AC45-C54B-BE1C-D63892CB15B0}"/>
              </a:ext>
            </a:extLst>
          </p:cNvPr>
          <p:cNvSpPr txBox="1"/>
          <p:nvPr/>
        </p:nvSpPr>
        <p:spPr>
          <a:xfrm>
            <a:off x="6889780" y="5208144"/>
            <a:ext cx="207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7030A0"/>
                </a:solidFill>
              </a:rPr>
              <a:t>Within 0.8 pc</a:t>
            </a:r>
          </a:p>
          <a:p>
            <a:r>
              <a:rPr kumimoji="1" lang="en-US" altLang="ja-JP" sz="2400" b="1" dirty="0">
                <a:solidFill>
                  <a:srgbClr val="7030A0"/>
                </a:solidFill>
              </a:rPr>
              <a:t>of </a:t>
            </a:r>
            <a:r>
              <a:rPr kumimoji="1" lang="en-US" altLang="ja-JP" sz="2400" b="1" dirty="0" err="1">
                <a:solidFill>
                  <a:srgbClr val="7030A0"/>
                </a:solidFill>
              </a:rPr>
              <a:t>Sgr</a:t>
            </a:r>
            <a:r>
              <a:rPr kumimoji="1" lang="en-US" altLang="ja-JP" sz="2400" b="1" dirty="0">
                <a:solidFill>
                  <a:srgbClr val="7030A0"/>
                </a:solidFill>
              </a:rPr>
              <a:t> A</a:t>
            </a:r>
            <a:r>
              <a:rPr lang="en-US" altLang="ja-JP" sz="2400" b="1" dirty="0">
                <a:solidFill>
                  <a:srgbClr val="7030A0"/>
                </a:solidFill>
              </a:rPr>
              <a:t>*</a:t>
            </a:r>
            <a:endParaRPr kumimoji="1" lang="ja-JP" altLang="en-US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2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8" y="170975"/>
            <a:ext cx="7265031" cy="1047073"/>
          </a:xfrm>
        </p:spPr>
        <p:txBody>
          <a:bodyPr>
            <a:normAutofit fontScale="90000"/>
          </a:bodyPr>
          <a:lstStyle/>
          <a:p>
            <a:r>
              <a:rPr lang="en-US" altLang="ja-JP" b="0" dirty="0" err="1"/>
              <a:t>Sgr</a:t>
            </a:r>
            <a:r>
              <a:rPr lang="en-US" altLang="ja-JP" b="0" dirty="0"/>
              <a:t> A*</a:t>
            </a:r>
            <a:r>
              <a:rPr lang="ja-JP" altLang="en-US" b="0"/>
              <a:t>から</a:t>
            </a:r>
            <a:r>
              <a:rPr lang="en-US" altLang="ja-JP" b="0" dirty="0"/>
              <a:t>20″ </a:t>
            </a:r>
            <a:r>
              <a:rPr lang="ja-JP" altLang="en-US" b="0"/>
              <a:t>以内の星々</a:t>
            </a:r>
            <a:r>
              <a:rPr lang="en-US" altLang="ja-JP" b="0" dirty="0"/>
              <a:t>(~6000)</a:t>
            </a:r>
            <a:r>
              <a:rPr lang="ja-JP" altLang="en-US" b="0"/>
              <a:t>の運動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6CA161C-AC2B-ED4A-A63D-573B9175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21" y="1273600"/>
            <a:ext cx="6170562" cy="51560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B7FA1-20B0-2943-A0A5-F99B594704C5}"/>
              </a:ext>
            </a:extLst>
          </p:cNvPr>
          <p:cNvSpPr txBox="1"/>
          <p:nvPr/>
        </p:nvSpPr>
        <p:spPr>
          <a:xfrm>
            <a:off x="5960533" y="1352669"/>
            <a:ext cx="306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000" dirty="0">
                <a:solidFill>
                  <a:srgbClr val="0070C0"/>
                </a:solidFill>
              </a:rPr>
              <a:t>R. </a:t>
            </a:r>
            <a:r>
              <a:rPr lang="en" altLang="ja-JP" sz="2000" dirty="0" err="1">
                <a:solidFill>
                  <a:srgbClr val="0070C0"/>
                </a:solidFill>
              </a:rPr>
              <a:t>Schödel</a:t>
            </a:r>
            <a:r>
              <a:rPr lang="en" altLang="ja-JP" sz="2000" dirty="0">
                <a:solidFill>
                  <a:srgbClr val="0070C0"/>
                </a:solidFill>
              </a:rPr>
              <a:t> et al. </a:t>
            </a:r>
            <a:r>
              <a:rPr kumimoji="1" lang="en-US" altLang="ja-JP" sz="2000" dirty="0">
                <a:solidFill>
                  <a:srgbClr val="0070C0"/>
                </a:solidFill>
              </a:rPr>
              <a:t>(2009)</a:t>
            </a:r>
            <a:endParaRPr kumimoji="1" lang="ja-JP" altLang="en-US" sz="200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CAEC80-AC45-C54B-BE1C-D63892CB15B0}"/>
              </a:ext>
            </a:extLst>
          </p:cNvPr>
          <p:cNvSpPr txBox="1"/>
          <p:nvPr/>
        </p:nvSpPr>
        <p:spPr>
          <a:xfrm>
            <a:off x="6773008" y="4847837"/>
            <a:ext cx="19816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7030A0"/>
                </a:solidFill>
              </a:rPr>
              <a:t>ランダム運動</a:t>
            </a:r>
            <a:endParaRPr kumimoji="1" lang="en-US" altLang="ja-JP" sz="2800" b="1" dirty="0">
              <a:solidFill>
                <a:srgbClr val="7030A0"/>
              </a:solidFill>
            </a:endParaRPr>
          </a:p>
          <a:p>
            <a:r>
              <a:rPr kumimoji="1" lang="en-US" altLang="ja-JP" sz="2800" b="1" dirty="0">
                <a:solidFill>
                  <a:srgbClr val="7030A0"/>
                </a:solidFill>
              </a:rPr>
              <a:t>(&lt;10″)</a:t>
            </a:r>
            <a:r>
              <a:rPr lang="ja-JP" altLang="en-US" sz="2800" b="1">
                <a:solidFill>
                  <a:srgbClr val="7030A0"/>
                </a:solidFill>
              </a:rPr>
              <a:t>から</a:t>
            </a:r>
            <a:endParaRPr lang="en-US" altLang="ja-JP" sz="2800" b="1" dirty="0">
              <a:solidFill>
                <a:srgbClr val="7030A0"/>
              </a:solidFill>
            </a:endParaRPr>
          </a:p>
          <a:p>
            <a:r>
              <a:rPr lang="ja-JP" altLang="en-US" sz="2800" b="1">
                <a:solidFill>
                  <a:srgbClr val="7030A0"/>
                </a:solidFill>
              </a:rPr>
              <a:t>回転運動へ</a:t>
            </a:r>
            <a:endParaRPr kumimoji="1" lang="ja-JP" altLang="en-US" sz="2800" b="1">
              <a:solidFill>
                <a:srgbClr val="7030A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B8A1783-10B4-2B47-ACDD-6FA41526904D}"/>
              </a:ext>
            </a:extLst>
          </p:cNvPr>
          <p:cNvCxnSpPr>
            <a:cxnSpLocks/>
          </p:cNvCxnSpPr>
          <p:nvPr/>
        </p:nvCxnSpPr>
        <p:spPr>
          <a:xfrm rot="600000" flipV="1">
            <a:off x="7302793" y="2044842"/>
            <a:ext cx="0" cy="478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494E3CC-515E-8C43-BDAA-50E58AC3E7B4}"/>
              </a:ext>
            </a:extLst>
          </p:cNvPr>
          <p:cNvCxnSpPr>
            <a:cxnSpLocks/>
          </p:cNvCxnSpPr>
          <p:nvPr/>
        </p:nvCxnSpPr>
        <p:spPr>
          <a:xfrm rot="-1800000" flipV="1">
            <a:off x="7411782" y="3383646"/>
            <a:ext cx="0" cy="672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69DBEDE3-6590-2048-8488-DD74C9A94516}"/>
              </a:ext>
            </a:extLst>
          </p:cNvPr>
          <p:cNvCxnSpPr>
            <a:cxnSpLocks/>
          </p:cNvCxnSpPr>
          <p:nvPr/>
        </p:nvCxnSpPr>
        <p:spPr>
          <a:xfrm rot="9000000" flipV="1">
            <a:off x="7524615" y="3260798"/>
            <a:ext cx="0" cy="672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1203BAA-73D4-1448-A9FD-21BE1CC2525D}"/>
              </a:ext>
            </a:extLst>
          </p:cNvPr>
          <p:cNvCxnSpPr>
            <a:cxnSpLocks/>
          </p:cNvCxnSpPr>
          <p:nvPr/>
        </p:nvCxnSpPr>
        <p:spPr>
          <a:xfrm rot="600000" flipV="1">
            <a:off x="6999433" y="3701206"/>
            <a:ext cx="0" cy="478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81CB1DA-5438-2C4E-B29D-52810D4B15F9}"/>
              </a:ext>
            </a:extLst>
          </p:cNvPr>
          <p:cNvCxnSpPr>
            <a:cxnSpLocks/>
          </p:cNvCxnSpPr>
          <p:nvPr/>
        </p:nvCxnSpPr>
        <p:spPr>
          <a:xfrm rot="11400000" flipV="1">
            <a:off x="7399037" y="2044843"/>
            <a:ext cx="0" cy="478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8C5910F4-23D6-504E-B9E2-C21C2A19A0D4}"/>
              </a:ext>
            </a:extLst>
          </p:cNvPr>
          <p:cNvCxnSpPr>
            <a:cxnSpLocks/>
          </p:cNvCxnSpPr>
          <p:nvPr/>
        </p:nvCxnSpPr>
        <p:spPr>
          <a:xfrm rot="11400000" flipV="1">
            <a:off x="7087695" y="3764150"/>
            <a:ext cx="0" cy="478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71E8248-16C6-E34C-B4CC-D05AA8047645}"/>
              </a:ext>
            </a:extLst>
          </p:cNvPr>
          <p:cNvCxnSpPr>
            <a:cxnSpLocks/>
          </p:cNvCxnSpPr>
          <p:nvPr/>
        </p:nvCxnSpPr>
        <p:spPr>
          <a:xfrm rot="9000000" flipV="1">
            <a:off x="6961197" y="2327672"/>
            <a:ext cx="0" cy="672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7640AA3-D147-C544-8C8B-7D3B0C3BBF3F}"/>
              </a:ext>
            </a:extLst>
          </p:cNvPr>
          <p:cNvCxnSpPr>
            <a:cxnSpLocks/>
          </p:cNvCxnSpPr>
          <p:nvPr/>
        </p:nvCxnSpPr>
        <p:spPr>
          <a:xfrm rot="-1800000" flipV="1">
            <a:off x="6863140" y="2429357"/>
            <a:ext cx="0" cy="672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06F5261-5B95-B248-ABCF-A5B248A7FC72}"/>
              </a:ext>
            </a:extLst>
          </p:cNvPr>
          <p:cNvCxnSpPr>
            <a:cxnSpLocks/>
          </p:cNvCxnSpPr>
          <p:nvPr/>
        </p:nvCxnSpPr>
        <p:spPr>
          <a:xfrm>
            <a:off x="6374061" y="1808331"/>
            <a:ext cx="1659834" cy="27794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EC5F5E0-B98C-264B-99FC-D3B184A4B545}"/>
              </a:ext>
            </a:extLst>
          </p:cNvPr>
          <p:cNvSpPr txBox="1"/>
          <p:nvPr/>
        </p:nvSpPr>
        <p:spPr>
          <a:xfrm>
            <a:off x="7843938" y="376616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銀河</a:t>
            </a:r>
            <a:endParaRPr kumimoji="1" lang="en-US" altLang="ja-JP" dirty="0"/>
          </a:p>
          <a:p>
            <a:r>
              <a:rPr kumimoji="1" lang="ja-JP" altLang="en-US"/>
              <a:t>回転方向</a:t>
            </a:r>
          </a:p>
        </p:txBody>
      </p:sp>
    </p:spTree>
    <p:extLst>
      <p:ext uri="{BB962C8B-B14F-4D97-AF65-F5344CB8AC3E}">
        <p14:creationId xmlns:p14="http://schemas.microsoft.com/office/powerpoint/2010/main" val="13452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E1387B80-0668-AC46-9BB3-975E2352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58" y="1913420"/>
            <a:ext cx="4209009" cy="40421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CFC717D-99DA-B447-8AB3-220B0F39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2" y="2872285"/>
            <a:ext cx="4711613" cy="398571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18E361-4BC2-B343-AD3C-4E76933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8" y="170975"/>
            <a:ext cx="7265031" cy="1047073"/>
          </a:xfrm>
        </p:spPr>
        <p:txBody>
          <a:bodyPr>
            <a:normAutofit/>
          </a:bodyPr>
          <a:lstStyle/>
          <a:p>
            <a:r>
              <a:rPr lang="en-US" altLang="ja-JP" b="0" dirty="0" err="1"/>
              <a:t>Sgr</a:t>
            </a:r>
            <a:r>
              <a:rPr lang="en-US" altLang="ja-JP" b="0" dirty="0"/>
              <a:t> A*</a:t>
            </a:r>
            <a:r>
              <a:rPr lang="ja-JP" altLang="en-US" b="0"/>
              <a:t>から</a:t>
            </a:r>
            <a:r>
              <a:rPr lang="en-US" altLang="ja-JP" b="0" dirty="0"/>
              <a:t>20″ </a:t>
            </a:r>
            <a:r>
              <a:rPr lang="ja-JP" altLang="en-US" b="0"/>
              <a:t>以内のガスの運動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7FDF-079C-3D47-A9CE-E28B20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13</a:t>
            </a:r>
            <a:r>
              <a:rPr lang="ja-JP" altLang="en-US"/>
              <a:t>日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9D1A-34BC-9545-8AA8-84F0E85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 dirty="0"/>
              <a:t>SKA-JP Science Strategy Workshop 2021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063F6-7C13-9846-953A-4AD03B58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F8C0-ED27-C542-8F73-353495E023D6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B7FA1-20B0-2943-A0A5-F99B594704C5}"/>
              </a:ext>
            </a:extLst>
          </p:cNvPr>
          <p:cNvSpPr txBox="1"/>
          <p:nvPr/>
        </p:nvSpPr>
        <p:spPr>
          <a:xfrm>
            <a:off x="5960533" y="1352669"/>
            <a:ext cx="306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000" dirty="0">
                <a:solidFill>
                  <a:srgbClr val="0070C0"/>
                </a:solidFill>
              </a:rPr>
              <a:t>Hsieh et al. </a:t>
            </a:r>
            <a:r>
              <a:rPr kumimoji="1" lang="en-US" altLang="ja-JP" sz="2000" dirty="0">
                <a:solidFill>
                  <a:srgbClr val="0070C0"/>
                </a:solidFill>
              </a:rPr>
              <a:t>(2019)</a:t>
            </a:r>
            <a:endParaRPr kumimoji="1" lang="ja-JP" altLang="en-US" sz="2000">
              <a:solidFill>
                <a:srgbClr val="0070C0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71E8248-16C6-E34C-B4CC-D05AA8047645}"/>
              </a:ext>
            </a:extLst>
          </p:cNvPr>
          <p:cNvCxnSpPr>
            <a:cxnSpLocks/>
          </p:cNvCxnSpPr>
          <p:nvPr/>
        </p:nvCxnSpPr>
        <p:spPr>
          <a:xfrm>
            <a:off x="1370968" y="4461164"/>
            <a:ext cx="143796" cy="517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7640AA3-D147-C544-8C8B-7D3B0C3BBF3F}"/>
              </a:ext>
            </a:extLst>
          </p:cNvPr>
          <p:cNvCxnSpPr>
            <a:cxnSpLocks/>
          </p:cNvCxnSpPr>
          <p:nvPr/>
        </p:nvCxnSpPr>
        <p:spPr>
          <a:xfrm flipH="1" flipV="1">
            <a:off x="3333055" y="4110514"/>
            <a:ext cx="195236" cy="433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CAEC80-AC45-C54B-BE1C-D63892CB15B0}"/>
              </a:ext>
            </a:extLst>
          </p:cNvPr>
          <p:cNvSpPr txBox="1"/>
          <p:nvPr/>
        </p:nvSpPr>
        <p:spPr>
          <a:xfrm>
            <a:off x="453397" y="1436366"/>
            <a:ext cx="4363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7030A0"/>
                </a:solidFill>
              </a:rPr>
              <a:t>視線速度分布は把握される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>
                <a:solidFill>
                  <a:srgbClr val="7030A0"/>
                </a:solidFill>
              </a:rPr>
              <a:t>（</a:t>
            </a:r>
            <a:r>
              <a:rPr lang="en-US" altLang="ja-JP" sz="2800" dirty="0">
                <a:solidFill>
                  <a:srgbClr val="7030A0"/>
                </a:solidFill>
              </a:rPr>
              <a:t>CMZ</a:t>
            </a:r>
            <a:r>
              <a:rPr lang="ja-JP" altLang="en-US" sz="2800">
                <a:solidFill>
                  <a:srgbClr val="7030A0"/>
                </a:solidFill>
              </a:rPr>
              <a:t>まで）</a:t>
            </a:r>
            <a:endParaRPr kumimoji="1" lang="ja-JP" altLang="en-US" sz="2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84970"/>
      </p:ext>
    </p:extLst>
  </p:cSld>
  <p:clrMapOvr>
    <a:masterClrMapping/>
  </p:clrMapOvr>
</p:sld>
</file>

<file path=ppt/theme/theme1.xml><?xml version="1.0" encoding="utf-8"?>
<a:theme xmlns:a="http://schemas.openxmlformats.org/drawingml/2006/main" name="SKAJP_PPT_templat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SKAJP_PPT_template.potx</Template>
  <TotalTime>36009</TotalTime>
  <Words>922</Words>
  <Application>Microsoft Macintosh PowerPoint</Application>
  <PresentationFormat>画面に合わせる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SKAJP_PPT_template</vt:lpstr>
      <vt:lpstr>天の川銀河におけるバルジ・巨大ブラックホール共進化解明に資するVLBIアストロメトリ</vt:lpstr>
      <vt:lpstr>VERA (FY2022—2025)からSKA-VLBIへ</vt:lpstr>
      <vt:lpstr>Sgr A*から1 kpc 以上離れた星々(~200)の運動</vt:lpstr>
      <vt:lpstr>天の川銀河系中心核バルジ・円盤に 付随する (?) SiOメーザー源</vt:lpstr>
      <vt:lpstr>VERAで位置計測可能？ データ処理進捗報告</vt:lpstr>
      <vt:lpstr>Gaiaが届かない天の川銀河中心付近</vt:lpstr>
      <vt:lpstr>Sgr A*から20″ 以内の星々(~6000)の運動</vt:lpstr>
      <vt:lpstr>Sgr A*から20″ 以内の星々(~6000)の運動</vt:lpstr>
      <vt:lpstr>Sgr A*から20″ 以内のガスの運動</vt:lpstr>
      <vt:lpstr>SKA1時代の小型JASMINE計画とのコラボ</vt:lpstr>
      <vt:lpstr>SKA1 Generic Sky Surveys への相乗り?</vt:lpstr>
      <vt:lpstr>Ultra Light Dark Matter Model (Toguz et al. 2020)</vt:lpstr>
      <vt:lpstr>Fuzzy (ultra light) Dark Matter Model (Li et al. 2020)</vt:lpstr>
      <vt:lpstr>Fuzzy (ultra light) Dark Matter Model (Li et al. 2020)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Akahori Takuya</dc:creator>
  <cp:lastModifiedBy>Hiroshi Imai</cp:lastModifiedBy>
  <cp:revision>1366</cp:revision>
  <cp:lastPrinted>2016-12-08T07:12:07Z</cp:lastPrinted>
  <dcterms:created xsi:type="dcterms:W3CDTF">2013-08-21T00:01:59Z</dcterms:created>
  <dcterms:modified xsi:type="dcterms:W3CDTF">2021-07-11T05:16:15Z</dcterms:modified>
</cp:coreProperties>
</file>